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x="18288000" cy="10287000"/>
  <p:notesSz cx="6858000" cy="9144000"/>
  <p:embeddedFontLst>
    <p:embeddedFont>
      <p:font typeface="Kollektif Bold" charset="1" panose="020B0604020101010102"/>
      <p:regular r:id="rId44"/>
    </p:embeddedFont>
    <p:embeddedFont>
      <p:font typeface="Public Sans Bold" charset="1" panose="00000000000000000000"/>
      <p:regular r:id="rId45"/>
    </p:embeddedFont>
    <p:embeddedFont>
      <p:font typeface="Charmonman Bold" charset="1" panose="00000800000000000000"/>
      <p:regular r:id="rId46"/>
    </p:embeddedFont>
    <p:embeddedFont>
      <p:font typeface="Roboto Bold" charset="1" panose="02000000000000000000"/>
      <p:regular r:id="rId47"/>
    </p:embeddedFont>
    <p:embeddedFont>
      <p:font typeface="Kollektif" charset="1" panose="020B0604020101010102"/>
      <p:regular r:id="rId48"/>
    </p:embeddedFont>
    <p:embeddedFont>
      <p:font typeface="HK Modular" charset="1" panose="00000800000000000000"/>
      <p:regular r:id="rId49"/>
    </p:embeddedFont>
    <p:embeddedFont>
      <p:font typeface="Roboto" charset="1" panose="02000000000000000000"/>
      <p:regular r:id="rId50"/>
    </p:embeddedFont>
    <p:embeddedFont>
      <p:font typeface="Apple Juice" charset="1" panose="00000000000000000000"/>
      <p:regular r:id="rId51"/>
    </p:embeddedFont>
    <p:embeddedFont>
      <p:font typeface="Roboto Italics" charset="1" panose="02000000000000000000"/>
      <p:regular r:id="rId52"/>
    </p:embeddedFont>
    <p:embeddedFont>
      <p:font typeface="Arimo" charset="1" panose="020B0604020202020204"/>
      <p:regular r:id="rId53"/>
    </p:embeddedFont>
    <p:embeddedFont>
      <p:font typeface="Aileron Bold" charset="1" panose="00000800000000000000"/>
      <p:regular r:id="rId54"/>
    </p:embeddedFont>
    <p:embeddedFont>
      <p:font typeface="DejaVu Serif Bold" charset="1" panose="02060803050605020204"/>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 Id="rId8" Target="https://ieeexplore.ieee.org/stamp/stamp.jsp?tp=&amp;arnumber=10299644" TargetMode="External" Type="http://schemas.openxmlformats.org/officeDocument/2006/relationships/hyperlink"/></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35.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9606671" y="-248630"/>
            <a:ext cx="8681329" cy="10784260"/>
          </a:xfrm>
          <a:custGeom>
            <a:avLst/>
            <a:gdLst/>
            <a:ahLst/>
            <a:cxnLst/>
            <a:rect r="r" b="b" t="t" l="l"/>
            <a:pathLst>
              <a:path h="10784260" w="8681329">
                <a:moveTo>
                  <a:pt x="0" y="0"/>
                </a:moveTo>
                <a:lnTo>
                  <a:pt x="8681329" y="0"/>
                </a:lnTo>
                <a:lnTo>
                  <a:pt x="8681329" y="10784260"/>
                </a:lnTo>
                <a:lnTo>
                  <a:pt x="0" y="107842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8092" y="7365586"/>
            <a:ext cx="12832964" cy="303325"/>
          </a:xfrm>
          <a:custGeom>
            <a:avLst/>
            <a:gdLst/>
            <a:ahLst/>
            <a:cxnLst/>
            <a:rect r="r" b="b" t="t" l="l"/>
            <a:pathLst>
              <a:path h="303325" w="12832964">
                <a:moveTo>
                  <a:pt x="0" y="0"/>
                </a:moveTo>
                <a:lnTo>
                  <a:pt x="12832964" y="0"/>
                </a:lnTo>
                <a:lnTo>
                  <a:pt x="12832964" y="303325"/>
                </a:lnTo>
                <a:lnTo>
                  <a:pt x="0" y="303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695249" y="1536588"/>
            <a:ext cx="6873872" cy="162473"/>
          </a:xfrm>
          <a:custGeom>
            <a:avLst/>
            <a:gdLst/>
            <a:ahLst/>
            <a:cxnLst/>
            <a:rect r="r" b="b" t="t" l="l"/>
            <a:pathLst>
              <a:path h="162473" w="6873872">
                <a:moveTo>
                  <a:pt x="0" y="0"/>
                </a:moveTo>
                <a:lnTo>
                  <a:pt x="6873872" y="0"/>
                </a:lnTo>
                <a:lnTo>
                  <a:pt x="6873872" y="162474"/>
                </a:lnTo>
                <a:lnTo>
                  <a:pt x="0" y="1624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681707" y="289115"/>
            <a:ext cx="1804700" cy="2657420"/>
          </a:xfrm>
          <a:custGeom>
            <a:avLst/>
            <a:gdLst/>
            <a:ahLst/>
            <a:cxnLst/>
            <a:rect r="r" b="b" t="t" l="l"/>
            <a:pathLst>
              <a:path h="2657420" w="1804700">
                <a:moveTo>
                  <a:pt x="0" y="0"/>
                </a:moveTo>
                <a:lnTo>
                  <a:pt x="1804700" y="0"/>
                </a:lnTo>
                <a:lnTo>
                  <a:pt x="1804700" y="2657420"/>
                </a:lnTo>
                <a:lnTo>
                  <a:pt x="0" y="2657420"/>
                </a:lnTo>
                <a:lnTo>
                  <a:pt x="0" y="0"/>
                </a:lnTo>
                <a:close/>
              </a:path>
            </a:pathLst>
          </a:custGeom>
          <a:blipFill>
            <a:blip r:embed="rId6"/>
            <a:stretch>
              <a:fillRect l="0" t="0" r="0" b="0"/>
            </a:stretch>
          </a:blipFill>
        </p:spPr>
      </p:sp>
      <p:sp>
        <p:nvSpPr>
          <p:cNvPr name="TextBox 6" id="6"/>
          <p:cNvSpPr txBox="true"/>
          <p:nvPr/>
        </p:nvSpPr>
        <p:spPr>
          <a:xfrm rot="0">
            <a:off x="195735" y="3083401"/>
            <a:ext cx="10585309" cy="851980"/>
          </a:xfrm>
          <a:prstGeom prst="rect">
            <a:avLst/>
          </a:prstGeom>
        </p:spPr>
        <p:txBody>
          <a:bodyPr anchor="t" rtlCol="false" tIns="0" lIns="0" bIns="0" rIns="0">
            <a:spAutoFit/>
          </a:bodyPr>
          <a:lstStyle/>
          <a:p>
            <a:pPr algn="l">
              <a:lnSpc>
                <a:spcPts val="5809"/>
              </a:lnSpc>
            </a:pPr>
            <a:r>
              <a:rPr lang="en-US" sz="5280" spc="2624">
                <a:solidFill>
                  <a:srgbClr val="FFFFFF"/>
                </a:solidFill>
                <a:latin typeface="Kollektif Bold"/>
              </a:rPr>
              <a:t>CMP601-SEMINAR</a:t>
            </a:r>
          </a:p>
        </p:txBody>
      </p:sp>
      <p:sp>
        <p:nvSpPr>
          <p:cNvPr name="TextBox 7" id="7"/>
          <p:cNvSpPr txBox="true"/>
          <p:nvPr/>
        </p:nvSpPr>
        <p:spPr>
          <a:xfrm rot="0">
            <a:off x="960447" y="4849781"/>
            <a:ext cx="13695775" cy="1645856"/>
          </a:xfrm>
          <a:prstGeom prst="rect">
            <a:avLst/>
          </a:prstGeom>
        </p:spPr>
        <p:txBody>
          <a:bodyPr anchor="t" rtlCol="false" tIns="0" lIns="0" bIns="0" rIns="0">
            <a:spAutoFit/>
          </a:bodyPr>
          <a:lstStyle/>
          <a:p>
            <a:pPr algn="ctr">
              <a:lnSpc>
                <a:spcPts val="6429"/>
              </a:lnSpc>
            </a:pPr>
            <a:r>
              <a:rPr lang="en-US" sz="5844" spc="625">
                <a:solidFill>
                  <a:srgbClr val="FFFFFF"/>
                </a:solidFill>
                <a:latin typeface="Public Sans Bold"/>
              </a:rPr>
              <a:t>UNDERSTANDING</a:t>
            </a:r>
          </a:p>
          <a:p>
            <a:pPr algn="ctr">
              <a:lnSpc>
                <a:spcPts val="6429"/>
              </a:lnSpc>
            </a:pPr>
            <a:r>
              <a:rPr lang="en-US" sz="5844" spc="625">
                <a:solidFill>
                  <a:srgbClr val="FFFFFF"/>
                </a:solidFill>
                <a:latin typeface="Public Sans Bold"/>
              </a:rPr>
              <a:t>ANDROID MALWARE</a:t>
            </a:r>
          </a:p>
        </p:txBody>
      </p:sp>
      <p:sp>
        <p:nvSpPr>
          <p:cNvPr name="TextBox 8" id="8"/>
          <p:cNvSpPr txBox="true"/>
          <p:nvPr/>
        </p:nvSpPr>
        <p:spPr>
          <a:xfrm rot="0">
            <a:off x="1028700" y="7992156"/>
            <a:ext cx="6623538" cy="403225"/>
          </a:xfrm>
          <a:prstGeom prst="rect">
            <a:avLst/>
          </a:prstGeom>
        </p:spPr>
        <p:txBody>
          <a:bodyPr anchor="t" rtlCol="false" tIns="0" lIns="0" bIns="0" rIns="0">
            <a:spAutoFit/>
          </a:bodyPr>
          <a:lstStyle/>
          <a:p>
            <a:pPr algn="l">
              <a:lnSpc>
                <a:spcPts val="2750"/>
              </a:lnSpc>
            </a:pPr>
            <a:r>
              <a:rPr lang="en-US" sz="2500" spc="212">
                <a:solidFill>
                  <a:srgbClr val="FFFFFF"/>
                </a:solidFill>
                <a:latin typeface="Kollektif Bold"/>
              </a:rPr>
              <a:t>Refik Can ÖZTAŞ - n23131610</a:t>
            </a:r>
          </a:p>
        </p:txBody>
      </p:sp>
      <p:sp>
        <p:nvSpPr>
          <p:cNvPr name="TextBox 9" id="9"/>
          <p:cNvSpPr txBox="true"/>
          <p:nvPr/>
        </p:nvSpPr>
        <p:spPr>
          <a:xfrm rot="0">
            <a:off x="11160033" y="1172647"/>
            <a:ext cx="3746735" cy="1014729"/>
          </a:xfrm>
          <a:prstGeom prst="rect">
            <a:avLst/>
          </a:prstGeom>
        </p:spPr>
        <p:txBody>
          <a:bodyPr anchor="t" rtlCol="false" tIns="0" lIns="0" bIns="0" rIns="0">
            <a:spAutoFit/>
          </a:bodyPr>
          <a:lstStyle/>
          <a:p>
            <a:pPr algn="ctr">
              <a:lnSpc>
                <a:spcPts val="3739"/>
              </a:lnSpc>
            </a:pPr>
            <a:r>
              <a:rPr lang="en-US" sz="3399" spc="135">
                <a:solidFill>
                  <a:srgbClr val="FFFFFF"/>
                </a:solidFill>
                <a:latin typeface="Kollektif Bold"/>
              </a:rPr>
              <a:t>HACETTEPE UNIVERSITY</a:t>
            </a:r>
          </a:p>
        </p:txBody>
      </p:sp>
      <p:sp>
        <p:nvSpPr>
          <p:cNvPr name="TextBox 10" id="10"/>
          <p:cNvSpPr txBox="true"/>
          <p:nvPr/>
        </p:nvSpPr>
        <p:spPr>
          <a:xfrm rot="0">
            <a:off x="5778865" y="6524212"/>
            <a:ext cx="4058939" cy="346075"/>
          </a:xfrm>
          <a:prstGeom prst="rect">
            <a:avLst/>
          </a:prstGeom>
        </p:spPr>
        <p:txBody>
          <a:bodyPr anchor="t" rtlCol="false" tIns="0" lIns="0" bIns="0" rIns="0">
            <a:spAutoFit/>
          </a:bodyPr>
          <a:lstStyle/>
          <a:p>
            <a:pPr algn="l">
              <a:lnSpc>
                <a:spcPts val="2750"/>
              </a:lnSpc>
            </a:pPr>
            <a:r>
              <a:rPr lang="en-US" sz="2500" spc="212">
                <a:solidFill>
                  <a:srgbClr val="FFFFFF"/>
                </a:solidFill>
                <a:latin typeface="Charmonman Bold"/>
              </a:rPr>
              <a:t>Can you draw its image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4613">
            <a:off x="-3923104" y="38432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8776466" y="11355025"/>
            <a:ext cx="14044299" cy="331956"/>
          </a:xfrm>
          <a:custGeom>
            <a:avLst/>
            <a:gdLst/>
            <a:ahLst/>
            <a:cxnLst/>
            <a:rect r="r" b="b" t="t" l="l"/>
            <a:pathLst>
              <a:path h="331956" w="14044299">
                <a:moveTo>
                  <a:pt x="0" y="0"/>
                </a:moveTo>
                <a:lnTo>
                  <a:pt x="14044300" y="0"/>
                </a:lnTo>
                <a:lnTo>
                  <a:pt x="14044300"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2890328" y="1524656"/>
            <a:ext cx="10189465" cy="8549365"/>
            <a:chOff x="0" y="0"/>
            <a:chExt cx="2683645" cy="2251685"/>
          </a:xfrm>
        </p:grpSpPr>
        <p:sp>
          <p:nvSpPr>
            <p:cNvPr name="Freeform 8" id="8"/>
            <p:cNvSpPr/>
            <p:nvPr/>
          </p:nvSpPr>
          <p:spPr>
            <a:xfrm flipH="false" flipV="false" rot="0">
              <a:off x="0" y="0"/>
              <a:ext cx="2683645" cy="2251685"/>
            </a:xfrm>
            <a:custGeom>
              <a:avLst/>
              <a:gdLst/>
              <a:ahLst/>
              <a:cxnLst/>
              <a:rect r="r" b="b" t="t" l="l"/>
              <a:pathLst>
                <a:path h="2251685" w="2683645">
                  <a:moveTo>
                    <a:pt x="0" y="0"/>
                  </a:moveTo>
                  <a:lnTo>
                    <a:pt x="2683645" y="0"/>
                  </a:lnTo>
                  <a:lnTo>
                    <a:pt x="2683645" y="2251685"/>
                  </a:lnTo>
                  <a:lnTo>
                    <a:pt x="0" y="2251685"/>
                  </a:lnTo>
                  <a:close/>
                </a:path>
              </a:pathLst>
            </a:custGeom>
            <a:solidFill>
              <a:srgbClr val="6C4A94"/>
            </a:solidFill>
          </p:spPr>
        </p:sp>
        <p:sp>
          <p:nvSpPr>
            <p:cNvPr name="TextBox 9" id="9"/>
            <p:cNvSpPr txBox="true"/>
            <p:nvPr/>
          </p:nvSpPr>
          <p:spPr>
            <a:xfrm>
              <a:off x="0" y="-19050"/>
              <a:ext cx="2683645" cy="2270735"/>
            </a:xfrm>
            <a:prstGeom prst="rect">
              <a:avLst/>
            </a:prstGeom>
          </p:spPr>
          <p:txBody>
            <a:bodyPr anchor="ctr" rtlCol="false" tIns="50800" lIns="50800" bIns="50800" rIns="50800"/>
            <a:lstStyle/>
            <a:p>
              <a:pPr algn="ctr">
                <a:lnSpc>
                  <a:spcPts val="1869"/>
                </a:lnSpc>
              </a:pPr>
            </a:p>
          </p:txBody>
        </p:sp>
      </p:grpSp>
      <p:sp>
        <p:nvSpPr>
          <p:cNvPr name="TextBox 10" id="10"/>
          <p:cNvSpPr txBox="true"/>
          <p:nvPr/>
        </p:nvSpPr>
        <p:spPr>
          <a:xfrm rot="0">
            <a:off x="3495800" y="1812418"/>
            <a:ext cx="6140253" cy="1045083"/>
          </a:xfrm>
          <a:prstGeom prst="rect">
            <a:avLst/>
          </a:prstGeom>
        </p:spPr>
        <p:txBody>
          <a:bodyPr anchor="t" rtlCol="false" tIns="0" lIns="0" bIns="0" rIns="0">
            <a:spAutoFit/>
          </a:bodyPr>
          <a:lstStyle/>
          <a:p>
            <a:pPr algn="l">
              <a:lnSpc>
                <a:spcPts val="8316"/>
              </a:lnSpc>
            </a:pPr>
            <a:r>
              <a:rPr lang="en-US" sz="6600">
                <a:solidFill>
                  <a:srgbClr val="FFFFFF"/>
                </a:solidFill>
                <a:latin typeface="Roboto Bold"/>
              </a:rPr>
              <a:t>Solution is CNN</a:t>
            </a:r>
          </a:p>
        </p:txBody>
      </p:sp>
      <p:sp>
        <p:nvSpPr>
          <p:cNvPr name="TextBox 11" id="11"/>
          <p:cNvSpPr txBox="true"/>
          <p:nvPr/>
        </p:nvSpPr>
        <p:spPr>
          <a:xfrm rot="0">
            <a:off x="3193064" y="3030072"/>
            <a:ext cx="9583993" cy="5469925"/>
          </a:xfrm>
          <a:prstGeom prst="rect">
            <a:avLst/>
          </a:prstGeom>
        </p:spPr>
        <p:txBody>
          <a:bodyPr anchor="t" rtlCol="false" tIns="0" lIns="0" bIns="0" rIns="0">
            <a:spAutoFit/>
          </a:bodyPr>
          <a:lstStyle/>
          <a:p>
            <a:pPr algn="just">
              <a:lnSpc>
                <a:spcPts val="3897"/>
              </a:lnSpc>
            </a:pPr>
            <a:r>
              <a:rPr lang="en-US" sz="2783">
                <a:solidFill>
                  <a:srgbClr val="FFFFFF"/>
                </a:solidFill>
                <a:latin typeface="Kollektif"/>
              </a:rPr>
              <a:t>Flexibility and Adaptability</a:t>
            </a:r>
          </a:p>
          <a:p>
            <a:pPr algn="just" marL="601037" indent="-300519" lvl="1">
              <a:lnSpc>
                <a:spcPts val="3897"/>
              </a:lnSpc>
              <a:buFont typeface="Arial"/>
              <a:buChar char="•"/>
            </a:pPr>
            <a:r>
              <a:rPr lang="en-US" sz="2783">
                <a:solidFill>
                  <a:srgbClr val="FFFFFF"/>
                </a:solidFill>
                <a:latin typeface="Kollektif"/>
              </a:rPr>
              <a:t>Multiple Input Modalities: CNNs can process various types of input data, including bytecode images, opcode sequences, and hybrid feature representations.</a:t>
            </a:r>
          </a:p>
          <a:p>
            <a:pPr algn="just" marL="601037" indent="-300519" lvl="1">
              <a:lnSpc>
                <a:spcPts val="3897"/>
              </a:lnSpc>
              <a:buFont typeface="Arial"/>
              <a:buChar char="•"/>
            </a:pPr>
            <a:r>
              <a:rPr lang="en-US" sz="2783">
                <a:solidFill>
                  <a:srgbClr val="FFFFFF"/>
                </a:solidFill>
                <a:latin typeface="Kollektif"/>
              </a:rPr>
              <a:t>Adaptiv</a:t>
            </a:r>
            <a:r>
              <a:rPr lang="en-US" sz="2783">
                <a:solidFill>
                  <a:srgbClr val="FFFFFF"/>
                </a:solidFill>
                <a:latin typeface="Kollektif"/>
              </a:rPr>
              <a:t>e Learning: Capable of continuously learning and adapting to new types of malware as more data becomes available.</a:t>
            </a:r>
          </a:p>
          <a:p>
            <a:pPr algn="just">
              <a:lnSpc>
                <a:spcPts val="3897"/>
              </a:lnSpc>
            </a:pPr>
          </a:p>
          <a:p>
            <a:pPr algn="just">
              <a:lnSpc>
                <a:spcPts val="3897"/>
              </a:lnSpc>
            </a:pPr>
            <a:r>
              <a:rPr lang="en-US" sz="2783">
                <a:solidFill>
                  <a:srgbClr val="FFFFFF"/>
                </a:solidFill>
                <a:latin typeface="Kollektif"/>
              </a:rPr>
              <a:t>Reference: "Evaluating convolutional neural networks for effective mobile malware detection," Martinelli et al., 2017.</a:t>
            </a:r>
          </a:p>
          <a:p>
            <a:pPr algn="just">
              <a:lnSpc>
                <a:spcPts val="3897"/>
              </a:lnSpc>
            </a:pPr>
          </a:p>
        </p:txBody>
      </p:sp>
    </p:spTree>
  </p:cSld>
  <p:clrMapOvr>
    <a:masterClrMapping/>
  </p:clrMapOvr>
  <p:transition spd="fast">
    <p:cover dir="d"/>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4613">
            <a:off x="-3923104" y="38432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8776466" y="11355025"/>
            <a:ext cx="14044299" cy="331956"/>
          </a:xfrm>
          <a:custGeom>
            <a:avLst/>
            <a:gdLst/>
            <a:ahLst/>
            <a:cxnLst/>
            <a:rect r="r" b="b" t="t" l="l"/>
            <a:pathLst>
              <a:path h="331956" w="14044299">
                <a:moveTo>
                  <a:pt x="0" y="0"/>
                </a:moveTo>
                <a:lnTo>
                  <a:pt x="14044300" y="0"/>
                </a:lnTo>
                <a:lnTo>
                  <a:pt x="14044300"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2890328" y="1524656"/>
            <a:ext cx="10189465" cy="8549365"/>
            <a:chOff x="0" y="0"/>
            <a:chExt cx="2683645" cy="2251685"/>
          </a:xfrm>
        </p:grpSpPr>
        <p:sp>
          <p:nvSpPr>
            <p:cNvPr name="Freeform 8" id="8"/>
            <p:cNvSpPr/>
            <p:nvPr/>
          </p:nvSpPr>
          <p:spPr>
            <a:xfrm flipH="false" flipV="false" rot="0">
              <a:off x="0" y="0"/>
              <a:ext cx="2683645" cy="2251685"/>
            </a:xfrm>
            <a:custGeom>
              <a:avLst/>
              <a:gdLst/>
              <a:ahLst/>
              <a:cxnLst/>
              <a:rect r="r" b="b" t="t" l="l"/>
              <a:pathLst>
                <a:path h="2251685" w="2683645">
                  <a:moveTo>
                    <a:pt x="0" y="0"/>
                  </a:moveTo>
                  <a:lnTo>
                    <a:pt x="2683645" y="0"/>
                  </a:lnTo>
                  <a:lnTo>
                    <a:pt x="2683645" y="2251685"/>
                  </a:lnTo>
                  <a:lnTo>
                    <a:pt x="0" y="2251685"/>
                  </a:lnTo>
                  <a:close/>
                </a:path>
              </a:pathLst>
            </a:custGeom>
            <a:solidFill>
              <a:srgbClr val="FCE9D8"/>
            </a:solidFill>
          </p:spPr>
        </p:sp>
        <p:sp>
          <p:nvSpPr>
            <p:cNvPr name="TextBox 9" id="9"/>
            <p:cNvSpPr txBox="true"/>
            <p:nvPr/>
          </p:nvSpPr>
          <p:spPr>
            <a:xfrm>
              <a:off x="0" y="-19050"/>
              <a:ext cx="2683645" cy="2270735"/>
            </a:xfrm>
            <a:prstGeom prst="rect">
              <a:avLst/>
            </a:prstGeom>
          </p:spPr>
          <p:txBody>
            <a:bodyPr anchor="ctr" rtlCol="false" tIns="50800" lIns="50800" bIns="50800" rIns="50800"/>
            <a:lstStyle/>
            <a:p>
              <a:pPr algn="ctr">
                <a:lnSpc>
                  <a:spcPts val="1869"/>
                </a:lnSpc>
              </a:pPr>
            </a:p>
          </p:txBody>
        </p:sp>
      </p:grpSp>
      <p:sp>
        <p:nvSpPr>
          <p:cNvPr name="TextBox 10" id="10"/>
          <p:cNvSpPr txBox="true"/>
          <p:nvPr/>
        </p:nvSpPr>
        <p:spPr>
          <a:xfrm rot="0">
            <a:off x="3495800" y="1812418"/>
            <a:ext cx="6140253" cy="1045083"/>
          </a:xfrm>
          <a:prstGeom prst="rect">
            <a:avLst/>
          </a:prstGeom>
        </p:spPr>
        <p:txBody>
          <a:bodyPr anchor="t" rtlCol="false" tIns="0" lIns="0" bIns="0" rIns="0">
            <a:spAutoFit/>
          </a:bodyPr>
          <a:lstStyle/>
          <a:p>
            <a:pPr algn="l">
              <a:lnSpc>
                <a:spcPts val="8316"/>
              </a:lnSpc>
            </a:pPr>
            <a:r>
              <a:rPr lang="en-US" sz="6600">
                <a:solidFill>
                  <a:srgbClr val="000000"/>
                </a:solidFill>
                <a:latin typeface="Roboto Bold"/>
              </a:rPr>
              <a:t>Solution is CNN</a:t>
            </a:r>
          </a:p>
        </p:txBody>
      </p:sp>
      <p:sp>
        <p:nvSpPr>
          <p:cNvPr name="TextBox 11" id="11"/>
          <p:cNvSpPr txBox="true"/>
          <p:nvPr/>
        </p:nvSpPr>
        <p:spPr>
          <a:xfrm rot="0">
            <a:off x="3193064" y="3030072"/>
            <a:ext cx="9583993" cy="5377590"/>
          </a:xfrm>
          <a:prstGeom prst="rect">
            <a:avLst/>
          </a:prstGeom>
        </p:spPr>
        <p:txBody>
          <a:bodyPr anchor="t" rtlCol="false" tIns="0" lIns="0" bIns="0" rIns="0">
            <a:spAutoFit/>
          </a:bodyPr>
          <a:lstStyle/>
          <a:p>
            <a:pPr algn="just">
              <a:lnSpc>
                <a:spcPts val="3897"/>
              </a:lnSpc>
            </a:pPr>
            <a:r>
              <a:rPr lang="en-US" sz="2783">
                <a:solidFill>
                  <a:srgbClr val="000000"/>
                </a:solidFill>
                <a:latin typeface="Kollektif"/>
              </a:rPr>
              <a:t>Explainability and Interpretability</a:t>
            </a:r>
          </a:p>
          <a:p>
            <a:pPr algn="just" marL="601038" indent="-300519" lvl="1">
              <a:lnSpc>
                <a:spcPts val="3897"/>
              </a:lnSpc>
              <a:buFont typeface="Arial"/>
              <a:buChar char="•"/>
            </a:pPr>
            <a:r>
              <a:rPr lang="en-US" sz="2783">
                <a:solidFill>
                  <a:srgbClr val="000000"/>
                </a:solidFill>
                <a:latin typeface="Kollektif"/>
              </a:rPr>
              <a:t>Activation Mapping: Techniques such as Grad-CAM and LIME can be used to visualize which parts of the input data the CNN focuses on for making decisions.</a:t>
            </a:r>
          </a:p>
          <a:p>
            <a:pPr algn="just" marL="1202076" indent="-400692" lvl="2">
              <a:lnSpc>
                <a:spcPts val="3897"/>
              </a:lnSpc>
              <a:buFont typeface="Arial"/>
              <a:buChar char="⚬"/>
            </a:pPr>
            <a:r>
              <a:rPr lang="en-US" sz="2783">
                <a:solidFill>
                  <a:srgbClr val="000000"/>
                </a:solidFill>
                <a:latin typeface="Kollektif"/>
              </a:rPr>
              <a:t>Trust and Compliance: Enhances trust in the model's predictions and meets legal requirements for explainable AI in cybersecurity.</a:t>
            </a:r>
          </a:p>
          <a:p>
            <a:pPr algn="just">
              <a:lnSpc>
                <a:spcPts val="3897"/>
              </a:lnSpc>
            </a:pPr>
          </a:p>
          <a:p>
            <a:pPr algn="just">
              <a:lnSpc>
                <a:spcPts val="3897"/>
              </a:lnSpc>
            </a:pPr>
            <a:r>
              <a:rPr lang="en-US" sz="2783">
                <a:solidFill>
                  <a:srgbClr val="000000"/>
                </a:solidFill>
                <a:latin typeface="Kollektif"/>
              </a:rPr>
              <a:t>Reference: "Why should I trust you? Explaining the predictions of any classifier," Ribeiro et al., 2016.</a:t>
            </a:r>
          </a:p>
          <a:p>
            <a:pPr algn="just">
              <a:lnSpc>
                <a:spcPts val="3897"/>
              </a:lnSpc>
            </a:pPr>
          </a:p>
        </p:txBody>
      </p:sp>
    </p:spTree>
  </p:cSld>
  <p:clrMapOvr>
    <a:masterClrMapping/>
  </p:clrMapOvr>
  <p:transition spd="fast">
    <p:cover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4613">
            <a:off x="-3923104" y="38432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8776466" y="11355025"/>
            <a:ext cx="14044299" cy="331956"/>
          </a:xfrm>
          <a:custGeom>
            <a:avLst/>
            <a:gdLst/>
            <a:ahLst/>
            <a:cxnLst/>
            <a:rect r="r" b="b" t="t" l="l"/>
            <a:pathLst>
              <a:path h="331956" w="14044299">
                <a:moveTo>
                  <a:pt x="0" y="0"/>
                </a:moveTo>
                <a:lnTo>
                  <a:pt x="14044300" y="0"/>
                </a:lnTo>
                <a:lnTo>
                  <a:pt x="14044300"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2890328" y="1524656"/>
            <a:ext cx="10189465" cy="8549365"/>
            <a:chOff x="0" y="0"/>
            <a:chExt cx="2683645" cy="2251685"/>
          </a:xfrm>
        </p:grpSpPr>
        <p:sp>
          <p:nvSpPr>
            <p:cNvPr name="Freeform 8" id="8"/>
            <p:cNvSpPr/>
            <p:nvPr/>
          </p:nvSpPr>
          <p:spPr>
            <a:xfrm flipH="false" flipV="false" rot="0">
              <a:off x="0" y="0"/>
              <a:ext cx="2683645" cy="2251685"/>
            </a:xfrm>
            <a:custGeom>
              <a:avLst/>
              <a:gdLst/>
              <a:ahLst/>
              <a:cxnLst/>
              <a:rect r="r" b="b" t="t" l="l"/>
              <a:pathLst>
                <a:path h="2251685" w="2683645">
                  <a:moveTo>
                    <a:pt x="0" y="0"/>
                  </a:moveTo>
                  <a:lnTo>
                    <a:pt x="2683645" y="0"/>
                  </a:lnTo>
                  <a:lnTo>
                    <a:pt x="2683645" y="2251685"/>
                  </a:lnTo>
                  <a:lnTo>
                    <a:pt x="0" y="2251685"/>
                  </a:lnTo>
                  <a:close/>
                </a:path>
              </a:pathLst>
            </a:custGeom>
            <a:solidFill>
              <a:srgbClr val="12C2E8"/>
            </a:solidFill>
          </p:spPr>
        </p:sp>
        <p:sp>
          <p:nvSpPr>
            <p:cNvPr name="TextBox 9" id="9"/>
            <p:cNvSpPr txBox="true"/>
            <p:nvPr/>
          </p:nvSpPr>
          <p:spPr>
            <a:xfrm>
              <a:off x="0" y="-19050"/>
              <a:ext cx="2683645" cy="2270735"/>
            </a:xfrm>
            <a:prstGeom prst="rect">
              <a:avLst/>
            </a:prstGeom>
          </p:spPr>
          <p:txBody>
            <a:bodyPr anchor="ctr" rtlCol="false" tIns="50800" lIns="50800" bIns="50800" rIns="50800"/>
            <a:lstStyle/>
            <a:p>
              <a:pPr algn="ctr">
                <a:lnSpc>
                  <a:spcPts val="1869"/>
                </a:lnSpc>
              </a:pPr>
            </a:p>
          </p:txBody>
        </p:sp>
      </p:grpSp>
      <p:sp>
        <p:nvSpPr>
          <p:cNvPr name="TextBox 10" id="10"/>
          <p:cNvSpPr txBox="true"/>
          <p:nvPr/>
        </p:nvSpPr>
        <p:spPr>
          <a:xfrm rot="0">
            <a:off x="3495800" y="1812418"/>
            <a:ext cx="6140253" cy="1045083"/>
          </a:xfrm>
          <a:prstGeom prst="rect">
            <a:avLst/>
          </a:prstGeom>
        </p:spPr>
        <p:txBody>
          <a:bodyPr anchor="t" rtlCol="false" tIns="0" lIns="0" bIns="0" rIns="0">
            <a:spAutoFit/>
          </a:bodyPr>
          <a:lstStyle/>
          <a:p>
            <a:pPr algn="l">
              <a:lnSpc>
                <a:spcPts val="8316"/>
              </a:lnSpc>
            </a:pPr>
            <a:r>
              <a:rPr lang="en-US" sz="6600">
                <a:solidFill>
                  <a:srgbClr val="000000"/>
                </a:solidFill>
                <a:latin typeface="Roboto Bold"/>
              </a:rPr>
              <a:t>Solution is CNN</a:t>
            </a:r>
          </a:p>
        </p:txBody>
      </p:sp>
      <p:sp>
        <p:nvSpPr>
          <p:cNvPr name="TextBox 11" id="11"/>
          <p:cNvSpPr txBox="true"/>
          <p:nvPr/>
        </p:nvSpPr>
        <p:spPr>
          <a:xfrm rot="0">
            <a:off x="3193064" y="3030072"/>
            <a:ext cx="9583993" cy="5964094"/>
          </a:xfrm>
          <a:prstGeom prst="rect">
            <a:avLst/>
          </a:prstGeom>
        </p:spPr>
        <p:txBody>
          <a:bodyPr anchor="t" rtlCol="false" tIns="0" lIns="0" bIns="0" rIns="0">
            <a:spAutoFit/>
          </a:bodyPr>
          <a:lstStyle/>
          <a:p>
            <a:pPr algn="just">
              <a:lnSpc>
                <a:spcPts val="3897"/>
              </a:lnSpc>
            </a:pPr>
            <a:r>
              <a:rPr lang="en-US" sz="2783">
                <a:solidFill>
                  <a:srgbClr val="000000"/>
                </a:solidFill>
                <a:latin typeface="Kollektif"/>
              </a:rPr>
              <a:t>Rese</a:t>
            </a:r>
            <a:r>
              <a:rPr lang="en-US" sz="2783">
                <a:solidFill>
                  <a:srgbClr val="000000"/>
                </a:solidFill>
                <a:latin typeface="Kollektif"/>
              </a:rPr>
              <a:t>arch and Development Insights</a:t>
            </a:r>
          </a:p>
          <a:p>
            <a:pPr algn="just" marL="601037" indent="-300519" lvl="1">
              <a:lnSpc>
                <a:spcPts val="3897"/>
              </a:lnSpc>
              <a:buFont typeface="Arial"/>
              <a:buChar char="•"/>
            </a:pPr>
            <a:r>
              <a:rPr lang="en-US" sz="2783">
                <a:solidFill>
                  <a:srgbClr val="000000"/>
                </a:solidFill>
                <a:latin typeface="Kollektif"/>
              </a:rPr>
              <a:t>Novel Architectures: Advanced architectures like CNN-RNN hybrids can further enhance detection by capturing temporal dependencies in malware behavior.</a:t>
            </a:r>
          </a:p>
          <a:p>
            <a:pPr algn="just" marL="601037" indent="-300519" lvl="1">
              <a:lnSpc>
                <a:spcPts val="3897"/>
              </a:lnSpc>
              <a:buFont typeface="Arial"/>
              <a:buChar char="•"/>
            </a:pPr>
            <a:r>
              <a:rPr lang="en-US" sz="2783">
                <a:solidFill>
                  <a:srgbClr val="000000"/>
                </a:solidFill>
                <a:latin typeface="Kollektif"/>
              </a:rPr>
              <a:t>Da</a:t>
            </a:r>
            <a:r>
              <a:rPr lang="en-US" sz="2783">
                <a:solidFill>
                  <a:srgbClr val="000000"/>
                </a:solidFill>
                <a:latin typeface="Kollektif"/>
              </a:rPr>
              <a:t>ta Augmentation: Techniques like data augmentation and synthetic data generation improve model robustness and generalization.</a:t>
            </a:r>
          </a:p>
          <a:p>
            <a:pPr algn="just">
              <a:lnSpc>
                <a:spcPts val="3897"/>
              </a:lnSpc>
            </a:pPr>
          </a:p>
          <a:p>
            <a:pPr algn="just">
              <a:lnSpc>
                <a:spcPts val="3897"/>
              </a:lnSpc>
            </a:pPr>
            <a:r>
              <a:rPr lang="en-US" sz="2783">
                <a:solidFill>
                  <a:srgbClr val="000000"/>
                </a:solidFill>
                <a:latin typeface="Kollektif"/>
              </a:rPr>
              <a:t>Reference: "Towards Explainable CNNs for Android Malware Detection," Kinkead et al., 2021.</a:t>
            </a:r>
          </a:p>
          <a:p>
            <a:pPr algn="just">
              <a:lnSpc>
                <a:spcPts val="3897"/>
              </a:lnSpc>
            </a:pPr>
          </a:p>
          <a:p>
            <a:pPr algn="just">
              <a:lnSpc>
                <a:spcPts val="3897"/>
              </a:lnSpc>
            </a:pPr>
          </a:p>
        </p:txBody>
      </p:sp>
    </p:spTree>
  </p:cSld>
  <p:clrMapOvr>
    <a:masterClrMapping/>
  </p:clrMapOvr>
  <p:transition spd="fast">
    <p:cover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787915" y="1392345"/>
            <a:ext cx="1081164" cy="1081164"/>
          </a:xfrm>
          <a:custGeom>
            <a:avLst/>
            <a:gdLst/>
            <a:ahLst/>
            <a:cxnLst/>
            <a:rect r="r" b="b" t="t" l="l"/>
            <a:pathLst>
              <a:path h="1081164" w="1081164">
                <a:moveTo>
                  <a:pt x="0" y="0"/>
                </a:moveTo>
                <a:lnTo>
                  <a:pt x="1081164" y="0"/>
                </a:lnTo>
                <a:lnTo>
                  <a:pt x="1081164" y="1081164"/>
                </a:lnTo>
                <a:lnTo>
                  <a:pt x="0" y="10811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37103" y="2748999"/>
            <a:ext cx="10877966" cy="257116"/>
          </a:xfrm>
          <a:custGeom>
            <a:avLst/>
            <a:gdLst/>
            <a:ahLst/>
            <a:cxnLst/>
            <a:rect r="r" b="b" t="t" l="l"/>
            <a:pathLst>
              <a:path h="257116" w="10877966">
                <a:moveTo>
                  <a:pt x="0" y="0"/>
                </a:moveTo>
                <a:lnTo>
                  <a:pt x="10877966" y="0"/>
                </a:lnTo>
                <a:lnTo>
                  <a:pt x="10877966" y="257116"/>
                </a:lnTo>
                <a:lnTo>
                  <a:pt x="0" y="2571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115069" y="4633236"/>
            <a:ext cx="6028085" cy="2862459"/>
          </a:xfrm>
          <a:custGeom>
            <a:avLst/>
            <a:gdLst/>
            <a:ahLst/>
            <a:cxnLst/>
            <a:rect r="r" b="b" t="t" l="l"/>
            <a:pathLst>
              <a:path h="2862459" w="6028085">
                <a:moveTo>
                  <a:pt x="0" y="0"/>
                </a:moveTo>
                <a:lnTo>
                  <a:pt x="6028085" y="0"/>
                </a:lnTo>
                <a:lnTo>
                  <a:pt x="6028085" y="2862459"/>
                </a:lnTo>
                <a:lnTo>
                  <a:pt x="0" y="2862459"/>
                </a:lnTo>
                <a:lnTo>
                  <a:pt x="0" y="0"/>
                </a:lnTo>
                <a:close/>
              </a:path>
            </a:pathLst>
          </a:custGeom>
          <a:blipFill>
            <a:blip r:embed="rId8"/>
            <a:stretch>
              <a:fillRect l="0" t="-11574" r="-3371" b="-11574"/>
            </a:stretch>
          </a:blipFill>
        </p:spPr>
      </p:sp>
      <p:sp>
        <p:nvSpPr>
          <p:cNvPr name="TextBox 7" id="7"/>
          <p:cNvSpPr txBox="true"/>
          <p:nvPr/>
        </p:nvSpPr>
        <p:spPr>
          <a:xfrm rot="0">
            <a:off x="2328497" y="1297609"/>
            <a:ext cx="8193785" cy="1137285"/>
          </a:xfrm>
          <a:prstGeom prst="rect">
            <a:avLst/>
          </a:prstGeom>
        </p:spPr>
        <p:txBody>
          <a:bodyPr anchor="t" rtlCol="false" tIns="0" lIns="0" bIns="0" rIns="0">
            <a:spAutoFit/>
          </a:bodyPr>
          <a:lstStyle/>
          <a:p>
            <a:pPr algn="ctr">
              <a:lnSpc>
                <a:spcPts val="9240"/>
              </a:lnSpc>
            </a:pPr>
            <a:r>
              <a:rPr lang="en-US" sz="6600">
                <a:solidFill>
                  <a:srgbClr val="FFFFFF"/>
                </a:solidFill>
                <a:latin typeface="Roboto Bold"/>
              </a:rPr>
              <a:t>Creating Dataset</a:t>
            </a:r>
          </a:p>
        </p:txBody>
      </p:sp>
      <p:sp>
        <p:nvSpPr>
          <p:cNvPr name="TextBox 8" id="8"/>
          <p:cNvSpPr txBox="true"/>
          <p:nvPr/>
        </p:nvSpPr>
        <p:spPr>
          <a:xfrm rot="0">
            <a:off x="1237103" y="3215665"/>
            <a:ext cx="3692527" cy="5590200"/>
          </a:xfrm>
          <a:prstGeom prst="rect">
            <a:avLst/>
          </a:prstGeom>
        </p:spPr>
        <p:txBody>
          <a:bodyPr anchor="t" rtlCol="false" tIns="0" lIns="0" bIns="0" rIns="0">
            <a:spAutoFit/>
          </a:bodyPr>
          <a:lstStyle/>
          <a:p>
            <a:pPr algn="l">
              <a:lnSpc>
                <a:spcPts val="3460"/>
              </a:lnSpc>
            </a:pPr>
            <a:r>
              <a:rPr lang="en-US" sz="2472">
                <a:solidFill>
                  <a:srgbClr val="FFFFFF"/>
                </a:solidFill>
                <a:latin typeface="Kollektif Bold"/>
              </a:rPr>
              <a:t>Data Sources:</a:t>
            </a:r>
          </a:p>
          <a:p>
            <a:pPr algn="l" marL="533729" indent="-266865" lvl="1">
              <a:lnSpc>
                <a:spcPts val="3460"/>
              </a:lnSpc>
              <a:buFont typeface="Arial"/>
              <a:buChar char="•"/>
            </a:pPr>
            <a:r>
              <a:rPr lang="en-US" sz="2472">
                <a:solidFill>
                  <a:srgbClr val="FFFFFF"/>
                </a:solidFill>
                <a:latin typeface="Kollektif Bold"/>
              </a:rPr>
              <a:t>Androzoo: A repository of millions of Android APKs collected from various sources.</a:t>
            </a:r>
          </a:p>
          <a:p>
            <a:pPr algn="l" marL="533729" indent="-266865" lvl="1">
              <a:lnSpc>
                <a:spcPts val="3460"/>
              </a:lnSpc>
              <a:buFont typeface="Arial"/>
              <a:buChar char="•"/>
            </a:pPr>
            <a:r>
              <a:rPr lang="en-US" sz="2472">
                <a:solidFill>
                  <a:srgbClr val="FFFFFF"/>
                </a:solidFill>
                <a:latin typeface="Kollektif Bold"/>
              </a:rPr>
              <a:t>Google Play Store: Official and third-party Android markets.</a:t>
            </a:r>
          </a:p>
          <a:p>
            <a:pPr algn="l" marL="533729" indent="-266865" lvl="1">
              <a:lnSpc>
                <a:spcPts val="3460"/>
              </a:lnSpc>
              <a:buFont typeface="Arial"/>
              <a:buChar char="•"/>
            </a:pPr>
            <a:r>
              <a:rPr lang="en-US" sz="2472">
                <a:solidFill>
                  <a:srgbClr val="FFFFFF"/>
                </a:solidFill>
                <a:latin typeface="Kollektif Bold"/>
              </a:rPr>
              <a:t>References: Arp et al., 2014​</a:t>
            </a:r>
          </a:p>
          <a:p>
            <a:pPr algn="l">
              <a:lnSpc>
                <a:spcPts val="3460"/>
              </a:lnSpc>
            </a:pPr>
          </a:p>
        </p:txBody>
      </p:sp>
      <p:sp>
        <p:nvSpPr>
          <p:cNvPr name="TextBox 9" id="9"/>
          <p:cNvSpPr txBox="true"/>
          <p:nvPr/>
        </p:nvSpPr>
        <p:spPr>
          <a:xfrm rot="0">
            <a:off x="4929630" y="3234715"/>
            <a:ext cx="3099852" cy="5681167"/>
          </a:xfrm>
          <a:prstGeom prst="rect">
            <a:avLst/>
          </a:prstGeom>
        </p:spPr>
        <p:txBody>
          <a:bodyPr anchor="t" rtlCol="false" tIns="0" lIns="0" bIns="0" rIns="0">
            <a:spAutoFit/>
          </a:bodyPr>
          <a:lstStyle/>
          <a:p>
            <a:pPr algn="l">
              <a:lnSpc>
                <a:spcPts val="2862"/>
              </a:lnSpc>
            </a:pPr>
            <a:r>
              <a:rPr lang="en-US" sz="2044">
                <a:solidFill>
                  <a:srgbClr val="FFFFFF"/>
                </a:solidFill>
                <a:latin typeface="Kollektif Bold"/>
              </a:rPr>
              <a:t>Preprocessing Tools:</a:t>
            </a:r>
          </a:p>
          <a:p>
            <a:pPr algn="l" marL="441405" indent="-220703" lvl="1">
              <a:lnSpc>
                <a:spcPts val="2862"/>
              </a:lnSpc>
              <a:buFont typeface="Arial"/>
              <a:buChar char="•"/>
            </a:pPr>
            <a:r>
              <a:rPr lang="en-US" sz="2044">
                <a:solidFill>
                  <a:srgbClr val="FFFFFF"/>
                </a:solidFill>
                <a:latin typeface="Kollektif Bold"/>
              </a:rPr>
              <a:t>Kirin: For dynamic permission identification and malware behavior analysis.</a:t>
            </a:r>
          </a:p>
          <a:p>
            <a:pPr algn="l" marL="441405" indent="-220703" lvl="1">
              <a:lnSpc>
                <a:spcPts val="2862"/>
              </a:lnSpc>
              <a:buFont typeface="Arial"/>
              <a:buChar char="•"/>
            </a:pPr>
            <a:r>
              <a:rPr lang="en-US" sz="2044">
                <a:solidFill>
                  <a:srgbClr val="FFFFFF"/>
                </a:solidFill>
                <a:latin typeface="Kollektif Bold"/>
              </a:rPr>
              <a:t>AppContext: To capture context-aware application behavior.</a:t>
            </a:r>
          </a:p>
          <a:p>
            <a:pPr algn="l" marL="441405" indent="-220703" lvl="1">
              <a:lnSpc>
                <a:spcPts val="2862"/>
              </a:lnSpc>
              <a:buFont typeface="Arial"/>
              <a:buChar char="•"/>
            </a:pPr>
            <a:r>
              <a:rPr lang="en-US" sz="2044">
                <a:solidFill>
                  <a:srgbClr val="FFFFFF"/>
                </a:solidFill>
                <a:latin typeface="Kollektif Bold"/>
              </a:rPr>
              <a:t>Massvet: For detecting repackaged applications.</a:t>
            </a:r>
          </a:p>
          <a:p>
            <a:pPr algn="l" marL="441405" indent="-220703" lvl="1">
              <a:lnSpc>
                <a:spcPts val="2862"/>
              </a:lnSpc>
              <a:buFont typeface="Arial"/>
              <a:buChar char="•"/>
            </a:pPr>
            <a:r>
              <a:rPr lang="en-US" sz="2044">
                <a:solidFill>
                  <a:srgbClr val="FFFFFF"/>
                </a:solidFill>
                <a:latin typeface="Kollektif Bold"/>
              </a:rPr>
              <a:t>References: Allix et al., 2014</a:t>
            </a:r>
          </a:p>
        </p:txBody>
      </p:sp>
      <p:sp>
        <p:nvSpPr>
          <p:cNvPr name="TextBox 10" id="10"/>
          <p:cNvSpPr txBox="true"/>
          <p:nvPr/>
        </p:nvSpPr>
        <p:spPr>
          <a:xfrm rot="0">
            <a:off x="8279381" y="3263409"/>
            <a:ext cx="3585790" cy="5614254"/>
          </a:xfrm>
          <a:prstGeom prst="rect">
            <a:avLst/>
          </a:prstGeom>
        </p:spPr>
        <p:txBody>
          <a:bodyPr anchor="t" rtlCol="false" tIns="0" lIns="0" bIns="0" rIns="0">
            <a:spAutoFit/>
          </a:bodyPr>
          <a:lstStyle/>
          <a:p>
            <a:pPr algn="l">
              <a:lnSpc>
                <a:spcPts val="3482"/>
              </a:lnSpc>
            </a:pPr>
            <a:r>
              <a:rPr lang="en-US" sz="2487">
                <a:solidFill>
                  <a:srgbClr val="FFFFFF"/>
                </a:solidFill>
                <a:latin typeface="Kollektif Bold"/>
              </a:rPr>
              <a:t>Labeling and Balancing:</a:t>
            </a:r>
          </a:p>
          <a:p>
            <a:pPr algn="l" marL="536997" indent="-268498" lvl="1">
              <a:lnSpc>
                <a:spcPts val="3482"/>
              </a:lnSpc>
              <a:buFont typeface="Arial"/>
              <a:buChar char="•"/>
            </a:pPr>
            <a:r>
              <a:rPr lang="en-US" sz="2487">
                <a:solidFill>
                  <a:srgbClr val="FFFFFF"/>
                </a:solidFill>
                <a:latin typeface="Kollektif Bold"/>
              </a:rPr>
              <a:t>Labeling: Samples labeled as benign or malicious based on known datasets such as Drebin​​.</a:t>
            </a:r>
          </a:p>
          <a:p>
            <a:pPr algn="l" marL="536997" indent="-268498" lvl="1">
              <a:lnSpc>
                <a:spcPts val="3482"/>
              </a:lnSpc>
              <a:buFont typeface="Arial"/>
              <a:buChar char="•"/>
            </a:pPr>
            <a:r>
              <a:rPr lang="en-US" sz="2487">
                <a:solidFill>
                  <a:srgbClr val="FFFFFF"/>
                </a:solidFill>
                <a:latin typeface="Kollektif Bold"/>
              </a:rPr>
              <a:t>Balancing: Ensure balanced datasets to avoid bias in training, using techniques like oversampling and undersampling.</a:t>
            </a:r>
          </a:p>
        </p:txBody>
      </p:sp>
    </p:spTree>
  </p:cSld>
  <p:clrMapOvr>
    <a:masterClrMapping/>
  </p:clrMapOvr>
  <p:transition spd="fast">
    <p:cover dir="u"/>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787915" y="2336975"/>
            <a:ext cx="1081164" cy="1081164"/>
          </a:xfrm>
          <a:custGeom>
            <a:avLst/>
            <a:gdLst/>
            <a:ahLst/>
            <a:cxnLst/>
            <a:rect r="r" b="b" t="t" l="l"/>
            <a:pathLst>
              <a:path h="1081164" w="1081164">
                <a:moveTo>
                  <a:pt x="0" y="0"/>
                </a:moveTo>
                <a:lnTo>
                  <a:pt x="1081164" y="0"/>
                </a:lnTo>
                <a:lnTo>
                  <a:pt x="1081164" y="1081164"/>
                </a:lnTo>
                <a:lnTo>
                  <a:pt x="0" y="10811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37103" y="3785033"/>
            <a:ext cx="10877966" cy="257116"/>
          </a:xfrm>
          <a:custGeom>
            <a:avLst/>
            <a:gdLst/>
            <a:ahLst/>
            <a:cxnLst/>
            <a:rect r="r" b="b" t="t" l="l"/>
            <a:pathLst>
              <a:path h="257116" w="10877966">
                <a:moveTo>
                  <a:pt x="0" y="0"/>
                </a:moveTo>
                <a:lnTo>
                  <a:pt x="10877966" y="0"/>
                </a:lnTo>
                <a:lnTo>
                  <a:pt x="10877966" y="257115"/>
                </a:lnTo>
                <a:lnTo>
                  <a:pt x="0" y="2571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328497" y="2181023"/>
            <a:ext cx="8193785" cy="1137285"/>
          </a:xfrm>
          <a:prstGeom prst="rect">
            <a:avLst/>
          </a:prstGeom>
        </p:spPr>
        <p:txBody>
          <a:bodyPr anchor="t" rtlCol="false" tIns="0" lIns="0" bIns="0" rIns="0">
            <a:spAutoFit/>
          </a:bodyPr>
          <a:lstStyle/>
          <a:p>
            <a:pPr algn="ctr">
              <a:lnSpc>
                <a:spcPts val="9240"/>
              </a:lnSpc>
            </a:pPr>
            <a:r>
              <a:rPr lang="en-US" sz="6600">
                <a:solidFill>
                  <a:srgbClr val="FFFFFF"/>
                </a:solidFill>
                <a:latin typeface="Roboto Bold"/>
              </a:rPr>
              <a:t>Creating Dataset</a:t>
            </a:r>
          </a:p>
        </p:txBody>
      </p:sp>
      <p:sp>
        <p:nvSpPr>
          <p:cNvPr name="TextBox 7" id="7"/>
          <p:cNvSpPr txBox="true"/>
          <p:nvPr/>
        </p:nvSpPr>
        <p:spPr>
          <a:xfrm rot="0">
            <a:off x="1237103" y="4062986"/>
            <a:ext cx="11199880" cy="6179671"/>
          </a:xfrm>
          <a:prstGeom prst="rect">
            <a:avLst/>
          </a:prstGeom>
        </p:spPr>
        <p:txBody>
          <a:bodyPr anchor="t" rtlCol="false" tIns="0" lIns="0" bIns="0" rIns="0">
            <a:spAutoFit/>
          </a:bodyPr>
          <a:lstStyle/>
          <a:p>
            <a:pPr algn="l">
              <a:lnSpc>
                <a:spcPts val="3788"/>
              </a:lnSpc>
              <a:spcBef>
                <a:spcPct val="0"/>
              </a:spcBef>
            </a:pPr>
            <a:r>
              <a:rPr lang="en-US" sz="2705">
                <a:solidFill>
                  <a:srgbClr val="FFFFFF"/>
                </a:solidFill>
                <a:latin typeface="Roboto Bold"/>
              </a:rPr>
              <a:t>Feature Extraction</a:t>
            </a:r>
          </a:p>
          <a:p>
            <a:pPr algn="l">
              <a:lnSpc>
                <a:spcPts val="3788"/>
              </a:lnSpc>
              <a:spcBef>
                <a:spcPct val="0"/>
              </a:spcBef>
            </a:pPr>
          </a:p>
          <a:p>
            <a:pPr algn="l">
              <a:lnSpc>
                <a:spcPts val="3788"/>
              </a:lnSpc>
              <a:spcBef>
                <a:spcPct val="0"/>
              </a:spcBef>
            </a:pPr>
            <a:r>
              <a:rPr lang="en-US" sz="2705">
                <a:solidFill>
                  <a:srgbClr val="FFFFFF"/>
                </a:solidFill>
                <a:latin typeface="Roboto Bold"/>
              </a:rPr>
              <a:t>Reverse Engineering:</a:t>
            </a:r>
          </a:p>
          <a:p>
            <a:pPr algn="l">
              <a:lnSpc>
                <a:spcPts val="3788"/>
              </a:lnSpc>
              <a:spcBef>
                <a:spcPct val="0"/>
              </a:spcBef>
            </a:pPr>
            <a:r>
              <a:rPr lang="en-US" sz="2705">
                <a:solidFill>
                  <a:srgbClr val="FFFFFF"/>
                </a:solidFill>
                <a:latin typeface="Roboto Bold"/>
              </a:rPr>
              <a:t>Tools: </a:t>
            </a:r>
            <a:r>
              <a:rPr lang="en-US" sz="2705">
                <a:solidFill>
                  <a:srgbClr val="FFFFFF"/>
                </a:solidFill>
                <a:latin typeface="Roboto"/>
              </a:rPr>
              <a:t>apktool for extracting resources, dex2jar for converting Dalvik bytecode to Java bytecode.</a:t>
            </a:r>
          </a:p>
          <a:p>
            <a:pPr algn="l">
              <a:lnSpc>
                <a:spcPts val="3788"/>
              </a:lnSpc>
              <a:spcBef>
                <a:spcPct val="0"/>
              </a:spcBef>
            </a:pPr>
            <a:r>
              <a:rPr lang="en-US" sz="2705">
                <a:solidFill>
                  <a:srgbClr val="FFFFFF"/>
                </a:solidFill>
                <a:latin typeface="Roboto Bold"/>
              </a:rPr>
              <a:t>Extracted Features: </a:t>
            </a:r>
            <a:r>
              <a:rPr lang="en-US" sz="2705">
                <a:solidFill>
                  <a:srgbClr val="FFFFFF"/>
                </a:solidFill>
                <a:latin typeface="Roboto"/>
              </a:rPr>
              <a:t>Smali code sequences, API call sequences, permissions, and intent filters.</a:t>
            </a:r>
          </a:p>
          <a:p>
            <a:pPr algn="l">
              <a:lnSpc>
                <a:spcPts val="3788"/>
              </a:lnSpc>
              <a:spcBef>
                <a:spcPct val="0"/>
              </a:spcBef>
            </a:pPr>
            <a:r>
              <a:rPr lang="en-US" sz="2705">
                <a:solidFill>
                  <a:srgbClr val="FFFFFF"/>
                </a:solidFill>
                <a:latin typeface="Roboto Bold"/>
              </a:rPr>
              <a:t>References: </a:t>
            </a:r>
            <a:r>
              <a:rPr lang="en-US" sz="2705">
                <a:solidFill>
                  <a:srgbClr val="FFFFFF"/>
                </a:solidFill>
                <a:latin typeface="Roboto"/>
              </a:rPr>
              <a:t>McLaughlin et al., 2017​​.</a:t>
            </a:r>
          </a:p>
          <a:p>
            <a:pPr algn="l">
              <a:lnSpc>
                <a:spcPts val="3788"/>
              </a:lnSpc>
              <a:spcBef>
                <a:spcPct val="0"/>
              </a:spcBef>
            </a:pPr>
          </a:p>
          <a:p>
            <a:pPr algn="l">
              <a:lnSpc>
                <a:spcPts val="3788"/>
              </a:lnSpc>
              <a:spcBef>
                <a:spcPct val="0"/>
              </a:spcBef>
            </a:pPr>
            <a:r>
              <a:rPr lang="en-US" sz="2705">
                <a:solidFill>
                  <a:srgbClr val="FFFFFF"/>
                </a:solidFill>
                <a:latin typeface="Roboto Bold"/>
              </a:rPr>
              <a:t>Static Analysis:</a:t>
            </a:r>
          </a:p>
          <a:p>
            <a:pPr algn="l">
              <a:lnSpc>
                <a:spcPts val="3788"/>
              </a:lnSpc>
              <a:spcBef>
                <a:spcPct val="0"/>
              </a:spcBef>
            </a:pPr>
            <a:r>
              <a:rPr lang="en-US" sz="2705">
                <a:solidFill>
                  <a:srgbClr val="FFFFFF"/>
                </a:solidFill>
                <a:latin typeface="Roboto Bold"/>
              </a:rPr>
              <a:t>Permissions Analysis: </a:t>
            </a:r>
            <a:r>
              <a:rPr lang="en-US" sz="2705">
                <a:solidFill>
                  <a:srgbClr val="FFFFFF"/>
                </a:solidFill>
                <a:latin typeface="Roboto"/>
              </a:rPr>
              <a:t>Extract permissions from AndroidManifest.xml.</a:t>
            </a:r>
          </a:p>
          <a:p>
            <a:pPr algn="l">
              <a:lnSpc>
                <a:spcPts val="3788"/>
              </a:lnSpc>
              <a:spcBef>
                <a:spcPct val="0"/>
              </a:spcBef>
            </a:pPr>
            <a:r>
              <a:rPr lang="en-US" sz="2705">
                <a:solidFill>
                  <a:srgbClr val="FFFFFF"/>
                </a:solidFill>
                <a:latin typeface="Roboto Bold"/>
              </a:rPr>
              <a:t>API Calls: </a:t>
            </a:r>
            <a:r>
              <a:rPr lang="en-US" sz="2705">
                <a:solidFill>
                  <a:srgbClr val="FFFFFF"/>
                </a:solidFill>
                <a:latin typeface="Roboto"/>
              </a:rPr>
              <a:t>Analyze sequences of API calls used by the application.</a:t>
            </a:r>
          </a:p>
          <a:p>
            <a:pPr algn="l">
              <a:lnSpc>
                <a:spcPts val="3788"/>
              </a:lnSpc>
              <a:spcBef>
                <a:spcPct val="0"/>
              </a:spcBef>
            </a:pPr>
            <a:r>
              <a:rPr lang="en-US" sz="2705">
                <a:solidFill>
                  <a:srgbClr val="FFFFFF"/>
                </a:solidFill>
                <a:latin typeface="Roboto Bold"/>
              </a:rPr>
              <a:t>References: </a:t>
            </a:r>
            <a:r>
              <a:rPr lang="en-US" sz="2705">
                <a:solidFill>
                  <a:srgbClr val="FFFFFF"/>
                </a:solidFill>
                <a:latin typeface="Roboto"/>
              </a:rPr>
              <a:t>Yadav et al., 2017</a:t>
            </a:r>
          </a:p>
        </p:txBody>
      </p:sp>
      <p:sp>
        <p:nvSpPr>
          <p:cNvPr name="TextBox 8" id="8"/>
          <p:cNvSpPr txBox="true"/>
          <p:nvPr/>
        </p:nvSpPr>
        <p:spPr>
          <a:xfrm rot="0">
            <a:off x="12436983" y="4398460"/>
            <a:ext cx="4691346" cy="3229468"/>
          </a:xfrm>
          <a:prstGeom prst="rect">
            <a:avLst/>
          </a:prstGeom>
        </p:spPr>
        <p:txBody>
          <a:bodyPr anchor="t" rtlCol="false" tIns="0" lIns="0" bIns="0" rIns="0">
            <a:spAutoFit/>
          </a:bodyPr>
          <a:lstStyle/>
          <a:p>
            <a:pPr algn="ctr">
              <a:lnSpc>
                <a:spcPts val="2889"/>
              </a:lnSpc>
              <a:spcBef>
                <a:spcPct val="0"/>
              </a:spcBef>
            </a:pPr>
            <a:r>
              <a:rPr lang="en-US" sz="2064">
                <a:solidFill>
                  <a:srgbClr val="FFDE59"/>
                </a:solidFill>
                <a:latin typeface="Apple Juice"/>
              </a:rPr>
              <a:t>A single feature cannot fully represent malware. For example, grayscale images can only represent the outline of malware, and API call graphs can only represent the control structure of malware. However, opcodes exist in most software</a:t>
            </a:r>
          </a:p>
          <a:p>
            <a:pPr algn="ctr">
              <a:lnSpc>
                <a:spcPts val="2889"/>
              </a:lnSpc>
              <a:spcBef>
                <a:spcPct val="0"/>
              </a:spcBef>
            </a:pPr>
            <a:r>
              <a:rPr lang="en-US" sz="2064">
                <a:solidFill>
                  <a:srgbClr val="FFDE59"/>
                </a:solidFill>
                <a:latin typeface="Apple Juice"/>
              </a:rPr>
              <a:t>-Longhui Shu, 2023</a:t>
            </a:r>
          </a:p>
        </p:txBody>
      </p:sp>
    </p:spTree>
  </p:cSld>
  <p:clrMapOvr>
    <a:masterClrMapping/>
  </p:clrMapOvr>
  <p:transition spd="fast">
    <p:cover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24613">
            <a:off x="-3501759" y="6957458"/>
            <a:ext cx="6569733" cy="5693010"/>
          </a:xfrm>
          <a:custGeom>
            <a:avLst/>
            <a:gdLst/>
            <a:ahLst/>
            <a:cxnLst/>
            <a:rect r="r" b="b" t="t" l="l"/>
            <a:pathLst>
              <a:path h="5693010" w="6569733">
                <a:moveTo>
                  <a:pt x="0" y="0"/>
                </a:moveTo>
                <a:lnTo>
                  <a:pt x="6569733" y="0"/>
                </a:lnTo>
                <a:lnTo>
                  <a:pt x="6569733" y="5693010"/>
                </a:lnTo>
                <a:lnTo>
                  <a:pt x="0" y="5693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8776466" y="11355025"/>
            <a:ext cx="14044299" cy="331956"/>
          </a:xfrm>
          <a:custGeom>
            <a:avLst/>
            <a:gdLst/>
            <a:ahLst/>
            <a:cxnLst/>
            <a:rect r="r" b="b" t="t" l="l"/>
            <a:pathLst>
              <a:path h="331956" w="14044299">
                <a:moveTo>
                  <a:pt x="0" y="0"/>
                </a:moveTo>
                <a:lnTo>
                  <a:pt x="14044300" y="0"/>
                </a:lnTo>
                <a:lnTo>
                  <a:pt x="14044300"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49559" y="460015"/>
            <a:ext cx="8343720" cy="9390380"/>
          </a:xfrm>
          <a:prstGeom prst="rect">
            <a:avLst/>
          </a:prstGeom>
        </p:spPr>
        <p:txBody>
          <a:bodyPr anchor="t" rtlCol="false" tIns="0" lIns="0" bIns="0" rIns="0">
            <a:spAutoFit/>
          </a:bodyPr>
          <a:lstStyle/>
          <a:p>
            <a:pPr algn="just">
              <a:lnSpc>
                <a:spcPts val="5319"/>
              </a:lnSpc>
            </a:pPr>
            <a:r>
              <a:rPr lang="en-US" sz="3799">
                <a:solidFill>
                  <a:srgbClr val="FFFFFF"/>
                </a:solidFill>
                <a:latin typeface="Kollektif"/>
              </a:rPr>
              <a:t>Bytecode-Based Detection</a:t>
            </a:r>
          </a:p>
          <a:p>
            <a:pPr algn="just" marL="820417" indent="-410209" lvl="1">
              <a:lnSpc>
                <a:spcPts val="5319"/>
              </a:lnSpc>
              <a:buFont typeface="Arial"/>
              <a:buChar char="•"/>
            </a:pPr>
            <a:r>
              <a:rPr lang="en-US" sz="3799">
                <a:solidFill>
                  <a:srgbClr val="FFFFFF"/>
                </a:solidFill>
                <a:latin typeface="Kollektif"/>
              </a:rPr>
              <a:t>Conversion Process:</a:t>
            </a:r>
          </a:p>
          <a:p>
            <a:pPr algn="just" marL="820417" indent="-410209" lvl="1">
              <a:lnSpc>
                <a:spcPts val="5319"/>
              </a:lnSpc>
              <a:buFont typeface="Arial"/>
              <a:buChar char="•"/>
            </a:pPr>
            <a:r>
              <a:rPr lang="en-US" sz="3799">
                <a:solidFill>
                  <a:srgbClr val="FFFFFF"/>
                </a:solidFill>
                <a:latin typeface="Kollektif"/>
              </a:rPr>
              <a:t>Bytecode sequences from the classes.dex file are converted to image representations.</a:t>
            </a:r>
          </a:p>
          <a:p>
            <a:pPr algn="just" marL="820417" indent="-410209" lvl="1">
              <a:lnSpc>
                <a:spcPts val="5319"/>
              </a:lnSpc>
              <a:buFont typeface="Arial"/>
              <a:buChar char="•"/>
            </a:pPr>
            <a:r>
              <a:rPr lang="en-US" sz="3799">
                <a:solidFill>
                  <a:srgbClr val="FFFFFF"/>
                </a:solidFill>
                <a:latin typeface="Kollektif"/>
              </a:rPr>
              <a:t>Hexadecimal bytecode values are mapped to grayscale (0-255) or RGB values.</a:t>
            </a:r>
          </a:p>
          <a:p>
            <a:pPr algn="just">
              <a:lnSpc>
                <a:spcPts val="5319"/>
              </a:lnSpc>
            </a:pPr>
          </a:p>
          <a:p>
            <a:pPr algn="just" marL="820417" indent="-410209" lvl="1">
              <a:lnSpc>
                <a:spcPts val="5319"/>
              </a:lnSpc>
              <a:buFont typeface="Arial"/>
              <a:buChar char="•"/>
            </a:pPr>
            <a:r>
              <a:rPr lang="en-US" sz="3799">
                <a:solidFill>
                  <a:srgbClr val="FFFFFF"/>
                </a:solidFill>
                <a:latin typeface="Kollektif"/>
              </a:rPr>
              <a:t>CNN Application:</a:t>
            </a:r>
          </a:p>
          <a:p>
            <a:pPr algn="just" marL="820417" indent="-410209" lvl="1">
              <a:lnSpc>
                <a:spcPts val="5319"/>
              </a:lnSpc>
              <a:buFont typeface="Arial"/>
              <a:buChar char="•"/>
            </a:pPr>
            <a:r>
              <a:rPr lang="en-US" sz="3799">
                <a:solidFill>
                  <a:srgbClr val="FFFFFF"/>
                </a:solidFill>
                <a:latin typeface="Kollektif"/>
              </a:rPr>
              <a:t>Images are fed into a CNN architecture for feature extraction and classification.</a:t>
            </a:r>
          </a:p>
          <a:p>
            <a:pPr algn="just">
              <a:lnSpc>
                <a:spcPts val="5319"/>
              </a:lnSpc>
            </a:pPr>
          </a:p>
        </p:txBody>
      </p:sp>
      <p:sp>
        <p:nvSpPr>
          <p:cNvPr name="Freeform 8" id="8"/>
          <p:cNvSpPr/>
          <p:nvPr/>
        </p:nvSpPr>
        <p:spPr>
          <a:xfrm flipH="false" flipV="false" rot="0">
            <a:off x="8858334" y="2987473"/>
            <a:ext cx="8893163" cy="4741835"/>
          </a:xfrm>
          <a:custGeom>
            <a:avLst/>
            <a:gdLst/>
            <a:ahLst/>
            <a:cxnLst/>
            <a:rect r="r" b="b" t="t" l="l"/>
            <a:pathLst>
              <a:path h="4741835" w="8893163">
                <a:moveTo>
                  <a:pt x="0" y="0"/>
                </a:moveTo>
                <a:lnTo>
                  <a:pt x="8893163" y="0"/>
                </a:lnTo>
                <a:lnTo>
                  <a:pt x="8893163" y="4741835"/>
                </a:lnTo>
                <a:lnTo>
                  <a:pt x="0" y="4741835"/>
                </a:lnTo>
                <a:lnTo>
                  <a:pt x="0" y="0"/>
                </a:lnTo>
                <a:close/>
              </a:path>
            </a:pathLst>
          </a:custGeom>
          <a:blipFill>
            <a:blip r:embed="rId8"/>
            <a:stretch>
              <a:fillRect l="-9177" t="0" r="-8796" b="0"/>
            </a:stretch>
          </a:blipFill>
        </p:spPr>
      </p:sp>
    </p:spTree>
  </p:cSld>
  <p:clrMapOvr>
    <a:masterClrMapping/>
  </p:clrMapOvr>
  <p:transition spd="fast">
    <p:cover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24613">
            <a:off x="-3501759" y="6957458"/>
            <a:ext cx="6569733" cy="5693010"/>
          </a:xfrm>
          <a:custGeom>
            <a:avLst/>
            <a:gdLst/>
            <a:ahLst/>
            <a:cxnLst/>
            <a:rect r="r" b="b" t="t" l="l"/>
            <a:pathLst>
              <a:path h="5693010" w="6569733">
                <a:moveTo>
                  <a:pt x="0" y="0"/>
                </a:moveTo>
                <a:lnTo>
                  <a:pt x="6569733" y="0"/>
                </a:lnTo>
                <a:lnTo>
                  <a:pt x="6569733" y="5693010"/>
                </a:lnTo>
                <a:lnTo>
                  <a:pt x="0" y="5693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8776466" y="11355025"/>
            <a:ext cx="14044299" cy="331956"/>
          </a:xfrm>
          <a:custGeom>
            <a:avLst/>
            <a:gdLst/>
            <a:ahLst/>
            <a:cxnLst/>
            <a:rect r="r" b="b" t="t" l="l"/>
            <a:pathLst>
              <a:path h="331956" w="14044299">
                <a:moveTo>
                  <a:pt x="0" y="0"/>
                </a:moveTo>
                <a:lnTo>
                  <a:pt x="14044300" y="0"/>
                </a:lnTo>
                <a:lnTo>
                  <a:pt x="14044300"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7399097" y="2015482"/>
            <a:ext cx="10599421" cy="6429908"/>
          </a:xfrm>
          <a:custGeom>
            <a:avLst/>
            <a:gdLst/>
            <a:ahLst/>
            <a:cxnLst/>
            <a:rect r="r" b="b" t="t" l="l"/>
            <a:pathLst>
              <a:path h="6429908" w="10599421">
                <a:moveTo>
                  <a:pt x="0" y="0"/>
                </a:moveTo>
                <a:lnTo>
                  <a:pt x="10599420" y="0"/>
                </a:lnTo>
                <a:lnTo>
                  <a:pt x="10599420" y="6429908"/>
                </a:lnTo>
                <a:lnTo>
                  <a:pt x="0" y="6429908"/>
                </a:lnTo>
                <a:lnTo>
                  <a:pt x="0" y="0"/>
                </a:lnTo>
                <a:close/>
              </a:path>
            </a:pathLst>
          </a:custGeom>
          <a:blipFill>
            <a:blip r:embed="rId8"/>
            <a:stretch>
              <a:fillRect l="0" t="0" r="0" b="0"/>
            </a:stretch>
          </a:blipFill>
        </p:spPr>
      </p:sp>
      <p:sp>
        <p:nvSpPr>
          <p:cNvPr name="TextBox 8" id="8"/>
          <p:cNvSpPr txBox="true"/>
          <p:nvPr/>
        </p:nvSpPr>
        <p:spPr>
          <a:xfrm rot="0">
            <a:off x="223158" y="665348"/>
            <a:ext cx="6685507" cy="8606302"/>
          </a:xfrm>
          <a:prstGeom prst="rect">
            <a:avLst/>
          </a:prstGeom>
        </p:spPr>
        <p:txBody>
          <a:bodyPr anchor="t" rtlCol="false" tIns="0" lIns="0" bIns="0" rIns="0">
            <a:spAutoFit/>
          </a:bodyPr>
          <a:lstStyle/>
          <a:p>
            <a:pPr algn="just">
              <a:lnSpc>
                <a:spcPts val="3386"/>
              </a:lnSpc>
            </a:pPr>
            <a:r>
              <a:rPr lang="en-US" sz="2419">
                <a:solidFill>
                  <a:srgbClr val="FFFFFF"/>
                </a:solidFill>
                <a:latin typeface="Kollektif"/>
              </a:rPr>
              <a:t>Bytecode-Based Detection</a:t>
            </a:r>
          </a:p>
          <a:p>
            <a:pPr algn="just">
              <a:lnSpc>
                <a:spcPts val="3386"/>
              </a:lnSpc>
            </a:pPr>
          </a:p>
          <a:p>
            <a:pPr algn="just" marL="522307" indent="-261153" lvl="1">
              <a:lnSpc>
                <a:spcPts val="3386"/>
              </a:lnSpc>
              <a:buFont typeface="Arial"/>
              <a:buChar char="•"/>
            </a:pPr>
            <a:r>
              <a:rPr lang="en-US" sz="2419">
                <a:solidFill>
                  <a:srgbClr val="FFFFFF"/>
                </a:solidFill>
                <a:latin typeface="Kollektif"/>
              </a:rPr>
              <a:t>Key Studies:</a:t>
            </a:r>
          </a:p>
          <a:p>
            <a:pPr algn="just" marL="522307" indent="-261153" lvl="1">
              <a:lnSpc>
                <a:spcPts val="3386"/>
              </a:lnSpc>
              <a:buFont typeface="Arial"/>
              <a:buChar char="•"/>
            </a:pPr>
            <a:r>
              <a:rPr lang="en-US" sz="2419">
                <a:solidFill>
                  <a:srgbClr val="FFFFFF"/>
                </a:solidFill>
                <a:latin typeface="Kollektif"/>
              </a:rPr>
              <a:t>Huang et al. (2017): Developed R2-D2, converting bytecode to RGB images, achieving high detection accuracy without feature engineering.</a:t>
            </a:r>
          </a:p>
          <a:p>
            <a:pPr algn="just" marL="522307" indent="-261153" lvl="1">
              <a:lnSpc>
                <a:spcPts val="3386"/>
              </a:lnSpc>
              <a:buFont typeface="Arial"/>
              <a:buChar char="•"/>
            </a:pPr>
            <a:r>
              <a:rPr lang="en-US" sz="2419">
                <a:solidFill>
                  <a:srgbClr val="FFFFFF"/>
                </a:solidFill>
                <a:latin typeface="Kollektif"/>
              </a:rPr>
              <a:t>Yadav et al. (2017): Used one-hot encoding of bytecode sequences for CNN input, improving robustness against obfuscation.</a:t>
            </a:r>
          </a:p>
          <a:p>
            <a:pPr algn="just" marL="522307" indent="-261153" lvl="1">
              <a:lnSpc>
                <a:spcPts val="3386"/>
              </a:lnSpc>
              <a:buFont typeface="Arial"/>
              <a:buChar char="•"/>
            </a:pPr>
            <a:r>
              <a:rPr lang="en-US" sz="2419">
                <a:solidFill>
                  <a:srgbClr val="FFFFFF"/>
                </a:solidFill>
                <a:latin typeface="Kollektif"/>
              </a:rPr>
              <a:t>Xiao et al. (2018): Demonstrated effectiveness against code obfuscation by converting bytecode to RGB images and using CNNs for classification.</a:t>
            </a:r>
          </a:p>
          <a:p>
            <a:pPr algn="just" marL="522307" indent="-261153" lvl="1">
              <a:lnSpc>
                <a:spcPts val="3386"/>
              </a:lnSpc>
              <a:buFont typeface="Arial"/>
              <a:buChar char="•"/>
            </a:pPr>
            <a:r>
              <a:rPr lang="en-US" sz="2419">
                <a:solidFill>
                  <a:srgbClr val="FFFFFF"/>
                </a:solidFill>
                <a:latin typeface="Kollektif"/>
              </a:rPr>
              <a:t>Ding et al. (2020) demonstrated high detection accuracy using this approach by converting bytecode to images and leveraging CNNs to recognize visual patterns consistent with malware.</a:t>
            </a:r>
          </a:p>
          <a:p>
            <a:pPr algn="just">
              <a:lnSpc>
                <a:spcPts val="3386"/>
              </a:lnSpc>
            </a:pPr>
          </a:p>
        </p:txBody>
      </p:sp>
      <p:sp>
        <p:nvSpPr>
          <p:cNvPr name="TextBox 9" id="9"/>
          <p:cNvSpPr txBox="true"/>
          <p:nvPr/>
        </p:nvSpPr>
        <p:spPr>
          <a:xfrm rot="0">
            <a:off x="7912819" y="8426340"/>
            <a:ext cx="2462361" cy="408812"/>
          </a:xfrm>
          <a:prstGeom prst="rect">
            <a:avLst/>
          </a:prstGeom>
        </p:spPr>
        <p:txBody>
          <a:bodyPr anchor="t" rtlCol="false" tIns="0" lIns="0" bIns="0" rIns="0">
            <a:spAutoFit/>
          </a:bodyPr>
          <a:lstStyle/>
          <a:p>
            <a:pPr algn="ctr">
              <a:lnSpc>
                <a:spcPts val="3276"/>
              </a:lnSpc>
              <a:spcBef>
                <a:spcPct val="0"/>
              </a:spcBef>
            </a:pPr>
            <a:r>
              <a:rPr lang="en-US" sz="2600">
                <a:solidFill>
                  <a:srgbClr val="FFFFFF"/>
                </a:solidFill>
                <a:latin typeface="Roboto Italics"/>
              </a:rPr>
              <a:t>Ding et al. (2020)</a:t>
            </a:r>
          </a:p>
        </p:txBody>
      </p:sp>
    </p:spTree>
  </p:cSld>
  <p:clrMapOvr>
    <a:masterClrMapping/>
  </p:clrMapOvr>
  <p:transition spd="fast">
    <p:cover dir="d"/>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24613">
            <a:off x="-3501759" y="6957458"/>
            <a:ext cx="6569733" cy="5693010"/>
          </a:xfrm>
          <a:custGeom>
            <a:avLst/>
            <a:gdLst/>
            <a:ahLst/>
            <a:cxnLst/>
            <a:rect r="r" b="b" t="t" l="l"/>
            <a:pathLst>
              <a:path h="5693010" w="6569733">
                <a:moveTo>
                  <a:pt x="0" y="0"/>
                </a:moveTo>
                <a:lnTo>
                  <a:pt x="6569733" y="0"/>
                </a:lnTo>
                <a:lnTo>
                  <a:pt x="6569733" y="5693010"/>
                </a:lnTo>
                <a:lnTo>
                  <a:pt x="0" y="5693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8776466" y="11355025"/>
            <a:ext cx="14044299" cy="331956"/>
          </a:xfrm>
          <a:custGeom>
            <a:avLst/>
            <a:gdLst/>
            <a:ahLst/>
            <a:cxnLst/>
            <a:rect r="r" b="b" t="t" l="l"/>
            <a:pathLst>
              <a:path h="331956" w="14044299">
                <a:moveTo>
                  <a:pt x="0" y="0"/>
                </a:moveTo>
                <a:lnTo>
                  <a:pt x="14044300" y="0"/>
                </a:lnTo>
                <a:lnTo>
                  <a:pt x="14044300"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49559" y="421915"/>
            <a:ext cx="13083255" cy="9187029"/>
          </a:xfrm>
          <a:prstGeom prst="rect">
            <a:avLst/>
          </a:prstGeom>
        </p:spPr>
        <p:txBody>
          <a:bodyPr anchor="t" rtlCol="false" tIns="0" lIns="0" bIns="0" rIns="0">
            <a:spAutoFit/>
          </a:bodyPr>
          <a:lstStyle/>
          <a:p>
            <a:pPr algn="just">
              <a:lnSpc>
                <a:spcPts val="6553"/>
              </a:lnSpc>
            </a:pPr>
            <a:r>
              <a:rPr lang="en-US" sz="4680">
                <a:solidFill>
                  <a:srgbClr val="FFFFFF"/>
                </a:solidFill>
                <a:latin typeface="Kollektif"/>
              </a:rPr>
              <a:t>Permission-Based Detection</a:t>
            </a:r>
          </a:p>
          <a:p>
            <a:pPr algn="just" marL="1010613" indent="-505306" lvl="1">
              <a:lnSpc>
                <a:spcPts val="6553"/>
              </a:lnSpc>
              <a:buFont typeface="Arial"/>
              <a:buChar char="•"/>
            </a:pPr>
            <a:r>
              <a:rPr lang="en-US" sz="4680">
                <a:solidFill>
                  <a:srgbClr val="FFFFFF"/>
                </a:solidFill>
                <a:latin typeface="Kollektif"/>
              </a:rPr>
              <a:t>Feature Extraction:</a:t>
            </a:r>
          </a:p>
          <a:p>
            <a:pPr algn="just" marL="1010613" indent="-505306" lvl="1">
              <a:lnSpc>
                <a:spcPts val="6553"/>
              </a:lnSpc>
              <a:buFont typeface="Arial"/>
              <a:buChar char="•"/>
            </a:pPr>
            <a:r>
              <a:rPr lang="en-US" sz="4680">
                <a:solidFill>
                  <a:srgbClr val="FFFFFF"/>
                </a:solidFill>
                <a:latin typeface="Kollektif"/>
              </a:rPr>
              <a:t>Permissions declared in the androidmanifest.xml file are extracted and encoded.</a:t>
            </a:r>
          </a:p>
          <a:p>
            <a:pPr algn="just" marL="1010613" indent="-505306" lvl="1">
              <a:lnSpc>
                <a:spcPts val="6553"/>
              </a:lnSpc>
              <a:buFont typeface="Arial"/>
              <a:buChar char="•"/>
            </a:pPr>
            <a:r>
              <a:rPr lang="en-US" sz="4680">
                <a:solidFill>
                  <a:srgbClr val="FFFFFF"/>
                </a:solidFill>
                <a:latin typeface="Kollektif"/>
              </a:rPr>
              <a:t>Features are represented as 2D matrices or images.</a:t>
            </a:r>
          </a:p>
          <a:p>
            <a:pPr algn="just">
              <a:lnSpc>
                <a:spcPts val="6553"/>
              </a:lnSpc>
            </a:pPr>
          </a:p>
          <a:p>
            <a:pPr algn="just" marL="1010613" indent="-505306" lvl="1">
              <a:lnSpc>
                <a:spcPts val="6553"/>
              </a:lnSpc>
              <a:buFont typeface="Arial"/>
              <a:buChar char="•"/>
            </a:pPr>
            <a:r>
              <a:rPr lang="en-US" sz="4680">
                <a:solidFill>
                  <a:srgbClr val="FFFFFF"/>
                </a:solidFill>
                <a:latin typeface="Kollektif"/>
              </a:rPr>
              <a:t>CNN Application:</a:t>
            </a:r>
          </a:p>
          <a:p>
            <a:pPr algn="just" marL="1010613" indent="-505306" lvl="1">
              <a:lnSpc>
                <a:spcPts val="6553"/>
              </a:lnSpc>
              <a:buFont typeface="Arial"/>
              <a:buChar char="•"/>
            </a:pPr>
            <a:r>
              <a:rPr lang="en-US" sz="4680">
                <a:solidFill>
                  <a:srgbClr val="FFFFFF"/>
                </a:solidFill>
                <a:latin typeface="Kollektif"/>
              </a:rPr>
              <a:t>Permission matrices or images are processed by CNNs to detect malicious patterns.</a:t>
            </a:r>
          </a:p>
        </p:txBody>
      </p:sp>
    </p:spTree>
  </p:cSld>
  <p:clrMapOvr>
    <a:masterClrMapping/>
  </p:clrMapOvr>
  <p:transition spd="fast">
    <p:cover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24613">
            <a:off x="-3501759" y="6957458"/>
            <a:ext cx="6569733" cy="5693010"/>
          </a:xfrm>
          <a:custGeom>
            <a:avLst/>
            <a:gdLst/>
            <a:ahLst/>
            <a:cxnLst/>
            <a:rect r="r" b="b" t="t" l="l"/>
            <a:pathLst>
              <a:path h="5693010" w="6569733">
                <a:moveTo>
                  <a:pt x="0" y="0"/>
                </a:moveTo>
                <a:lnTo>
                  <a:pt x="6569733" y="0"/>
                </a:lnTo>
                <a:lnTo>
                  <a:pt x="6569733" y="5693010"/>
                </a:lnTo>
                <a:lnTo>
                  <a:pt x="0" y="5693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8776466" y="11355025"/>
            <a:ext cx="14044299" cy="331956"/>
          </a:xfrm>
          <a:custGeom>
            <a:avLst/>
            <a:gdLst/>
            <a:ahLst/>
            <a:cxnLst/>
            <a:rect r="r" b="b" t="t" l="l"/>
            <a:pathLst>
              <a:path h="331956" w="14044299">
                <a:moveTo>
                  <a:pt x="0" y="0"/>
                </a:moveTo>
                <a:lnTo>
                  <a:pt x="14044300" y="0"/>
                </a:lnTo>
                <a:lnTo>
                  <a:pt x="14044300"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804484" y="2284378"/>
            <a:ext cx="9335141" cy="3902536"/>
          </a:xfrm>
          <a:custGeom>
            <a:avLst/>
            <a:gdLst/>
            <a:ahLst/>
            <a:cxnLst/>
            <a:rect r="r" b="b" t="t" l="l"/>
            <a:pathLst>
              <a:path h="3902536" w="9335141">
                <a:moveTo>
                  <a:pt x="0" y="0"/>
                </a:moveTo>
                <a:lnTo>
                  <a:pt x="9335141" y="0"/>
                </a:lnTo>
                <a:lnTo>
                  <a:pt x="9335141" y="3902536"/>
                </a:lnTo>
                <a:lnTo>
                  <a:pt x="0" y="3902536"/>
                </a:lnTo>
                <a:lnTo>
                  <a:pt x="0" y="0"/>
                </a:lnTo>
                <a:close/>
              </a:path>
            </a:pathLst>
          </a:custGeom>
          <a:blipFill>
            <a:blip r:embed="rId8"/>
            <a:stretch>
              <a:fillRect l="0" t="0" r="-3851" b="0"/>
            </a:stretch>
          </a:blipFill>
        </p:spPr>
      </p:sp>
      <p:sp>
        <p:nvSpPr>
          <p:cNvPr name="TextBox 8" id="8"/>
          <p:cNvSpPr txBox="true"/>
          <p:nvPr/>
        </p:nvSpPr>
        <p:spPr>
          <a:xfrm rot="0">
            <a:off x="249559" y="469540"/>
            <a:ext cx="8343720" cy="8721725"/>
          </a:xfrm>
          <a:prstGeom prst="rect">
            <a:avLst/>
          </a:prstGeom>
        </p:spPr>
        <p:txBody>
          <a:bodyPr anchor="t" rtlCol="false" tIns="0" lIns="0" bIns="0" rIns="0">
            <a:spAutoFit/>
          </a:bodyPr>
          <a:lstStyle/>
          <a:p>
            <a:pPr algn="just">
              <a:lnSpc>
                <a:spcPts val="4900"/>
              </a:lnSpc>
            </a:pPr>
            <a:r>
              <a:rPr lang="en-US" sz="3500">
                <a:solidFill>
                  <a:srgbClr val="FFFFFF"/>
                </a:solidFill>
                <a:latin typeface="Kollektif"/>
              </a:rPr>
              <a:t>Permission-Based Detection</a:t>
            </a:r>
          </a:p>
          <a:p>
            <a:pPr algn="just">
              <a:lnSpc>
                <a:spcPts val="4900"/>
              </a:lnSpc>
            </a:pPr>
          </a:p>
          <a:p>
            <a:pPr algn="just" marL="755651" indent="-377825" lvl="1">
              <a:lnSpc>
                <a:spcPts val="4900"/>
              </a:lnSpc>
              <a:buFont typeface="Arial"/>
              <a:buChar char="•"/>
            </a:pPr>
            <a:r>
              <a:rPr lang="en-US" sz="3500">
                <a:solidFill>
                  <a:srgbClr val="FFFFFF"/>
                </a:solidFill>
                <a:latin typeface="Kollektif"/>
              </a:rPr>
              <a:t>Key Studies:</a:t>
            </a:r>
          </a:p>
          <a:p>
            <a:pPr algn="just" marL="755651" indent="-377825" lvl="1">
              <a:lnSpc>
                <a:spcPts val="4900"/>
              </a:lnSpc>
              <a:buFont typeface="Arial"/>
              <a:buChar char="•"/>
            </a:pPr>
            <a:r>
              <a:rPr lang="en-US" sz="3500">
                <a:solidFill>
                  <a:srgbClr val="FFFFFF"/>
                </a:solidFill>
                <a:latin typeface="Kollektif"/>
              </a:rPr>
              <a:t>Ganesh et al. (2018): Converted permissions into 2D matrices for CNN input, showing fast and efficient detection.</a:t>
            </a:r>
          </a:p>
          <a:p>
            <a:pPr algn="just" marL="755651" indent="-377825" lvl="1">
              <a:lnSpc>
                <a:spcPts val="4900"/>
              </a:lnSpc>
              <a:buFont typeface="Arial"/>
              <a:buChar char="•"/>
            </a:pPr>
            <a:r>
              <a:rPr lang="en-US" sz="3500">
                <a:solidFill>
                  <a:srgbClr val="FFFFFF"/>
                </a:solidFill>
                <a:latin typeface="Kollektif"/>
              </a:rPr>
              <a:t>Lee et al. (2019): Combined RNN and CNN to create a lightweight, obfuscation-resistant detection model.</a:t>
            </a:r>
          </a:p>
          <a:p>
            <a:pPr algn="just" marL="755651" indent="-377825" lvl="1">
              <a:lnSpc>
                <a:spcPts val="4900"/>
              </a:lnSpc>
              <a:buFont typeface="Arial"/>
              <a:buChar char="•"/>
            </a:pPr>
            <a:r>
              <a:rPr lang="en-US" sz="3500">
                <a:solidFill>
                  <a:srgbClr val="FFFFFF"/>
                </a:solidFill>
                <a:latin typeface="Kollektif"/>
              </a:rPr>
              <a:t>Hojjatnia et al. (2019): Used permission-based images for CNN classification, achieving high detection rates.</a:t>
            </a:r>
          </a:p>
        </p:txBody>
      </p:sp>
    </p:spTree>
  </p:cSld>
  <p:clrMapOvr>
    <a:masterClrMapping/>
  </p:clrMapOvr>
  <p:transition spd="fast">
    <p:cover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24613">
            <a:off x="-3501759" y="6957458"/>
            <a:ext cx="6569733" cy="5693010"/>
          </a:xfrm>
          <a:custGeom>
            <a:avLst/>
            <a:gdLst/>
            <a:ahLst/>
            <a:cxnLst/>
            <a:rect r="r" b="b" t="t" l="l"/>
            <a:pathLst>
              <a:path h="5693010" w="6569733">
                <a:moveTo>
                  <a:pt x="0" y="0"/>
                </a:moveTo>
                <a:lnTo>
                  <a:pt x="6569733" y="0"/>
                </a:lnTo>
                <a:lnTo>
                  <a:pt x="6569733" y="5693010"/>
                </a:lnTo>
                <a:lnTo>
                  <a:pt x="0" y="5693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8776466" y="11355025"/>
            <a:ext cx="14044299" cy="331956"/>
          </a:xfrm>
          <a:custGeom>
            <a:avLst/>
            <a:gdLst/>
            <a:ahLst/>
            <a:cxnLst/>
            <a:rect r="r" b="b" t="t" l="l"/>
            <a:pathLst>
              <a:path h="331956" w="14044299">
                <a:moveTo>
                  <a:pt x="0" y="0"/>
                </a:moveTo>
                <a:lnTo>
                  <a:pt x="14044300" y="0"/>
                </a:lnTo>
                <a:lnTo>
                  <a:pt x="14044300"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713520" y="2380319"/>
            <a:ext cx="9574480" cy="2763181"/>
          </a:xfrm>
          <a:custGeom>
            <a:avLst/>
            <a:gdLst/>
            <a:ahLst/>
            <a:cxnLst/>
            <a:rect r="r" b="b" t="t" l="l"/>
            <a:pathLst>
              <a:path h="2763181" w="9574480">
                <a:moveTo>
                  <a:pt x="0" y="0"/>
                </a:moveTo>
                <a:lnTo>
                  <a:pt x="9574480" y="0"/>
                </a:lnTo>
                <a:lnTo>
                  <a:pt x="9574480" y="2763181"/>
                </a:lnTo>
                <a:lnTo>
                  <a:pt x="0" y="2763181"/>
                </a:lnTo>
                <a:lnTo>
                  <a:pt x="0" y="0"/>
                </a:lnTo>
                <a:close/>
              </a:path>
            </a:pathLst>
          </a:custGeom>
          <a:blipFill>
            <a:blip r:embed="rId8"/>
            <a:stretch>
              <a:fillRect l="0" t="0" r="0" b="0"/>
            </a:stretch>
          </a:blipFill>
        </p:spPr>
      </p:sp>
      <p:sp>
        <p:nvSpPr>
          <p:cNvPr name="TextBox 8" id="8"/>
          <p:cNvSpPr txBox="true"/>
          <p:nvPr/>
        </p:nvSpPr>
        <p:spPr>
          <a:xfrm rot="0">
            <a:off x="249559" y="469540"/>
            <a:ext cx="8343720" cy="8721725"/>
          </a:xfrm>
          <a:prstGeom prst="rect">
            <a:avLst/>
          </a:prstGeom>
        </p:spPr>
        <p:txBody>
          <a:bodyPr anchor="t" rtlCol="false" tIns="0" lIns="0" bIns="0" rIns="0">
            <a:spAutoFit/>
          </a:bodyPr>
          <a:lstStyle/>
          <a:p>
            <a:pPr algn="just">
              <a:lnSpc>
                <a:spcPts val="4900"/>
              </a:lnSpc>
            </a:pPr>
            <a:r>
              <a:rPr lang="en-US" sz="3500">
                <a:solidFill>
                  <a:srgbClr val="FFFFFF"/>
                </a:solidFill>
                <a:latin typeface="Kollektif"/>
              </a:rPr>
              <a:t>API-Based Detection</a:t>
            </a:r>
          </a:p>
          <a:p>
            <a:pPr algn="just">
              <a:lnSpc>
                <a:spcPts val="4900"/>
              </a:lnSpc>
            </a:pPr>
          </a:p>
          <a:p>
            <a:pPr algn="just" marL="755651" indent="-377825" lvl="1">
              <a:lnSpc>
                <a:spcPts val="4900"/>
              </a:lnSpc>
              <a:buFont typeface="Arial"/>
              <a:buChar char="•"/>
            </a:pPr>
            <a:r>
              <a:rPr lang="en-US" sz="3500">
                <a:solidFill>
                  <a:srgbClr val="FFFFFF"/>
                </a:solidFill>
                <a:latin typeface="Kollektif"/>
              </a:rPr>
              <a:t>Feature Extraction:</a:t>
            </a:r>
          </a:p>
          <a:p>
            <a:pPr algn="just" marL="755651" indent="-377825" lvl="1">
              <a:lnSpc>
                <a:spcPts val="4900"/>
              </a:lnSpc>
              <a:buFont typeface="Arial"/>
              <a:buChar char="•"/>
            </a:pPr>
            <a:r>
              <a:rPr lang="en-US" sz="3500">
                <a:solidFill>
                  <a:srgbClr val="FFFFFF"/>
                </a:solidFill>
                <a:latin typeface="Kollektif"/>
              </a:rPr>
              <a:t>Sequences of API calls are extracted from the application's execution or static analysis.</a:t>
            </a:r>
          </a:p>
          <a:p>
            <a:pPr algn="just" marL="755651" indent="-377825" lvl="1">
              <a:lnSpc>
                <a:spcPts val="4900"/>
              </a:lnSpc>
              <a:buFont typeface="Arial"/>
              <a:buChar char="•"/>
            </a:pPr>
            <a:r>
              <a:rPr lang="en-US" sz="3500">
                <a:solidFill>
                  <a:srgbClr val="FFFFFF"/>
                </a:solidFill>
                <a:latin typeface="Kollektif"/>
              </a:rPr>
              <a:t>Sequences are encoded into numerical vectors or images.</a:t>
            </a:r>
          </a:p>
          <a:p>
            <a:pPr algn="just">
              <a:lnSpc>
                <a:spcPts val="4900"/>
              </a:lnSpc>
            </a:pPr>
          </a:p>
          <a:p>
            <a:pPr algn="just" marL="755651" indent="-377825" lvl="1">
              <a:lnSpc>
                <a:spcPts val="4900"/>
              </a:lnSpc>
              <a:buFont typeface="Arial"/>
              <a:buChar char="•"/>
            </a:pPr>
            <a:r>
              <a:rPr lang="en-US" sz="3500">
                <a:solidFill>
                  <a:srgbClr val="FFFFFF"/>
                </a:solidFill>
                <a:latin typeface="Kollektif"/>
              </a:rPr>
              <a:t>CNN Application:</a:t>
            </a:r>
          </a:p>
          <a:p>
            <a:pPr algn="just" marL="755651" indent="-377825" lvl="1">
              <a:lnSpc>
                <a:spcPts val="4900"/>
              </a:lnSpc>
              <a:buFont typeface="Arial"/>
              <a:buChar char="•"/>
            </a:pPr>
            <a:r>
              <a:rPr lang="en-US" sz="3500">
                <a:solidFill>
                  <a:srgbClr val="FFFFFF"/>
                </a:solidFill>
                <a:latin typeface="Kollektif"/>
              </a:rPr>
              <a:t>API call vectors or images are processed by CNNs to identify malicious behaviors.</a:t>
            </a:r>
          </a:p>
          <a:p>
            <a:pPr algn="just">
              <a:lnSpc>
                <a:spcPts val="4900"/>
              </a:lnSpc>
            </a:pPr>
          </a:p>
        </p:txBody>
      </p:sp>
    </p:spTree>
  </p:cSld>
  <p:clrMapOvr>
    <a:masterClrMapping/>
  </p:clrMapOvr>
  <p:transition spd="fast">
    <p:cover dir="u"/>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1360642" y="2309719"/>
            <a:ext cx="5002424" cy="9898156"/>
            <a:chOff x="0" y="0"/>
            <a:chExt cx="2620010" cy="5184140"/>
          </a:xfrm>
        </p:grpSpPr>
        <p:sp>
          <p:nvSpPr>
            <p:cNvPr name="Freeform 5" id="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6" id="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152090" t="0" r="-163066" b="0"/>
              </a:stretch>
            </a:blipFill>
          </p:spPr>
        </p:sp>
        <p:sp>
          <p:nvSpPr>
            <p:cNvPr name="Freeform 7" id="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8" id="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9" id="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10" id="1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11" id="1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12" id="1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13" id="1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Freeform 14" id="14"/>
          <p:cNvSpPr/>
          <p:nvPr/>
        </p:nvSpPr>
        <p:spPr>
          <a:xfrm flipH="false" flipV="false" rot="-8100000">
            <a:off x="15171541" y="12095451"/>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8100000">
            <a:off x="16344147" y="12274439"/>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8100000">
            <a:off x="14795156" y="12764100"/>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7373453" y="795642"/>
            <a:ext cx="9204104" cy="1137285"/>
          </a:xfrm>
          <a:prstGeom prst="rect">
            <a:avLst/>
          </a:prstGeom>
        </p:spPr>
        <p:txBody>
          <a:bodyPr anchor="t" rtlCol="false" tIns="0" lIns="0" bIns="0" rIns="0">
            <a:spAutoFit/>
          </a:bodyPr>
          <a:lstStyle/>
          <a:p>
            <a:pPr algn="l">
              <a:lnSpc>
                <a:spcPts val="9240"/>
              </a:lnSpc>
            </a:pPr>
            <a:r>
              <a:rPr lang="en-US" sz="6600">
                <a:solidFill>
                  <a:srgbClr val="FFFFFF"/>
                </a:solidFill>
                <a:latin typeface="Roboto Bold"/>
              </a:rPr>
              <a:t>Problem Statement</a:t>
            </a:r>
          </a:p>
        </p:txBody>
      </p:sp>
      <p:sp>
        <p:nvSpPr>
          <p:cNvPr name="TextBox 18" id="18"/>
          <p:cNvSpPr txBox="true"/>
          <p:nvPr/>
        </p:nvSpPr>
        <p:spPr>
          <a:xfrm rot="0">
            <a:off x="7373453" y="2031687"/>
            <a:ext cx="8678049" cy="8385768"/>
          </a:xfrm>
          <a:prstGeom prst="rect">
            <a:avLst/>
          </a:prstGeom>
        </p:spPr>
        <p:txBody>
          <a:bodyPr anchor="t" rtlCol="false" tIns="0" lIns="0" bIns="0" rIns="0">
            <a:spAutoFit/>
          </a:bodyPr>
          <a:lstStyle/>
          <a:p>
            <a:pPr algn="just">
              <a:lnSpc>
                <a:spcPts val="3718"/>
              </a:lnSpc>
            </a:pPr>
            <a:r>
              <a:rPr lang="en-US" sz="2655">
                <a:solidFill>
                  <a:srgbClr val="FFFFFF"/>
                </a:solidFill>
                <a:latin typeface="Kollektif"/>
              </a:rPr>
              <a:t>Context</a:t>
            </a:r>
          </a:p>
          <a:p>
            <a:pPr algn="just">
              <a:lnSpc>
                <a:spcPts val="3718"/>
              </a:lnSpc>
            </a:pPr>
            <a:r>
              <a:rPr lang="en-US" sz="2655">
                <a:solidFill>
                  <a:srgbClr val="FFFFFF"/>
                </a:solidFill>
                <a:latin typeface="Kollektif"/>
              </a:rPr>
              <a:t>With the increasing reliance on mobile devices for personal and professional activities, the security of Android devices has become critically important. Android, being the most widely used mobile operating system, has become a prime target for malware attacks. These malicious software programs can steal sensitive information, damage the device, or disrupt user activities.</a:t>
            </a:r>
          </a:p>
          <a:p>
            <a:pPr algn="just">
              <a:lnSpc>
                <a:spcPts val="3718"/>
              </a:lnSpc>
            </a:pPr>
          </a:p>
          <a:p>
            <a:pPr algn="just">
              <a:lnSpc>
                <a:spcPts val="3718"/>
              </a:lnSpc>
            </a:pPr>
            <a:r>
              <a:rPr lang="en-US" sz="2655">
                <a:solidFill>
                  <a:srgbClr val="FFFFFF"/>
                </a:solidFill>
                <a:latin typeface="Kollektif"/>
              </a:rPr>
              <a:t>Problem</a:t>
            </a:r>
          </a:p>
          <a:p>
            <a:pPr algn="just">
              <a:lnSpc>
                <a:spcPts val="3718"/>
              </a:lnSpc>
            </a:pPr>
            <a:r>
              <a:rPr lang="en-US" sz="2655">
                <a:solidFill>
                  <a:srgbClr val="FFFFFF"/>
                </a:solidFill>
                <a:latin typeface="Kollektif"/>
              </a:rPr>
              <a:t>Android malware poses a significant threat to the security and privacy of users. Despite ongoing efforts to enhance security, the volume and sophistication of malware attacks continue to grow. This is exacerbated by the open nature of the Android platform, the proliferation of third-party app stores, and the lack of timely security updates on many devices.</a:t>
            </a:r>
          </a:p>
          <a:p>
            <a:pPr algn="just">
              <a:lnSpc>
                <a:spcPts val="3718"/>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24613">
            <a:off x="-3501759" y="6957458"/>
            <a:ext cx="6569733" cy="5693010"/>
          </a:xfrm>
          <a:custGeom>
            <a:avLst/>
            <a:gdLst/>
            <a:ahLst/>
            <a:cxnLst/>
            <a:rect r="r" b="b" t="t" l="l"/>
            <a:pathLst>
              <a:path h="5693010" w="6569733">
                <a:moveTo>
                  <a:pt x="0" y="0"/>
                </a:moveTo>
                <a:lnTo>
                  <a:pt x="6569733" y="0"/>
                </a:lnTo>
                <a:lnTo>
                  <a:pt x="6569733" y="5693010"/>
                </a:lnTo>
                <a:lnTo>
                  <a:pt x="0" y="5693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8776466" y="11355025"/>
            <a:ext cx="14044299" cy="331956"/>
          </a:xfrm>
          <a:custGeom>
            <a:avLst/>
            <a:gdLst/>
            <a:ahLst/>
            <a:cxnLst/>
            <a:rect r="r" b="b" t="t" l="l"/>
            <a:pathLst>
              <a:path h="331956" w="14044299">
                <a:moveTo>
                  <a:pt x="0" y="0"/>
                </a:moveTo>
                <a:lnTo>
                  <a:pt x="14044300" y="0"/>
                </a:lnTo>
                <a:lnTo>
                  <a:pt x="14044300"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49559" y="469540"/>
            <a:ext cx="8343720" cy="8721725"/>
          </a:xfrm>
          <a:prstGeom prst="rect">
            <a:avLst/>
          </a:prstGeom>
        </p:spPr>
        <p:txBody>
          <a:bodyPr anchor="t" rtlCol="false" tIns="0" lIns="0" bIns="0" rIns="0">
            <a:spAutoFit/>
          </a:bodyPr>
          <a:lstStyle/>
          <a:p>
            <a:pPr algn="just">
              <a:lnSpc>
                <a:spcPts val="4900"/>
              </a:lnSpc>
            </a:pPr>
            <a:r>
              <a:rPr lang="en-US" sz="3500">
                <a:solidFill>
                  <a:srgbClr val="FFFFFF"/>
                </a:solidFill>
                <a:latin typeface="Kollektif"/>
              </a:rPr>
              <a:t>API-Based Detection</a:t>
            </a:r>
          </a:p>
          <a:p>
            <a:pPr algn="just">
              <a:lnSpc>
                <a:spcPts val="4900"/>
              </a:lnSpc>
            </a:pPr>
          </a:p>
          <a:p>
            <a:pPr algn="just" marL="755651" indent="-377825" lvl="1">
              <a:lnSpc>
                <a:spcPts val="4900"/>
              </a:lnSpc>
              <a:buFont typeface="Arial"/>
              <a:buChar char="•"/>
            </a:pPr>
            <a:r>
              <a:rPr lang="en-US" sz="3500">
                <a:solidFill>
                  <a:srgbClr val="FFFFFF"/>
                </a:solidFill>
                <a:latin typeface="Kollektif"/>
              </a:rPr>
              <a:t>Key Studies:</a:t>
            </a:r>
          </a:p>
          <a:p>
            <a:pPr algn="just" marL="755651" indent="-377825" lvl="1">
              <a:lnSpc>
                <a:spcPts val="4900"/>
              </a:lnSpc>
              <a:buFont typeface="Arial"/>
              <a:buChar char="•"/>
            </a:pPr>
            <a:r>
              <a:rPr lang="en-US" sz="3500">
                <a:solidFill>
                  <a:srgbClr val="FFFFFF"/>
                </a:solidFill>
                <a:latin typeface="Kollektif"/>
              </a:rPr>
              <a:t>Zhang et al. (2018): Visualized API call sequences as images, combining with CNNs for effective classification.</a:t>
            </a:r>
          </a:p>
          <a:p>
            <a:pPr algn="just" marL="755651" indent="-377825" lvl="1">
              <a:lnSpc>
                <a:spcPts val="4900"/>
              </a:lnSpc>
              <a:buFont typeface="Arial"/>
              <a:buChar char="•"/>
            </a:pPr>
            <a:r>
              <a:rPr lang="en-US" sz="3500">
                <a:solidFill>
                  <a:srgbClr val="FFFFFF"/>
                </a:solidFill>
                <a:latin typeface="Kollektif"/>
              </a:rPr>
              <a:t>Karbab et al. (2019): Used word2vec for API sequences, converting them into embeddings for CNN processing.</a:t>
            </a:r>
          </a:p>
          <a:p>
            <a:pPr algn="just" marL="755651" indent="-377825" lvl="1">
              <a:lnSpc>
                <a:spcPts val="4900"/>
              </a:lnSpc>
              <a:buFont typeface="Arial"/>
              <a:buChar char="•"/>
            </a:pPr>
            <a:r>
              <a:rPr lang="en-US" sz="3500">
                <a:solidFill>
                  <a:srgbClr val="FFFFFF"/>
                </a:solidFill>
                <a:latin typeface="Kollektif"/>
              </a:rPr>
              <a:t>Yeh et al. (2020): Inserted monitoring functions in APKs to dynamically record API calls, using CNNs for analysis.</a:t>
            </a:r>
          </a:p>
          <a:p>
            <a:pPr algn="just">
              <a:lnSpc>
                <a:spcPts val="4900"/>
              </a:lnSpc>
            </a:pPr>
          </a:p>
        </p:txBody>
      </p:sp>
    </p:spTree>
  </p:cSld>
  <p:clrMapOvr>
    <a:masterClrMapping/>
  </p:clrMapOvr>
  <p:transition spd="fast">
    <p:cover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24613">
            <a:off x="-3501759" y="6957458"/>
            <a:ext cx="6569733" cy="5693010"/>
          </a:xfrm>
          <a:custGeom>
            <a:avLst/>
            <a:gdLst/>
            <a:ahLst/>
            <a:cxnLst/>
            <a:rect r="r" b="b" t="t" l="l"/>
            <a:pathLst>
              <a:path h="5693010" w="6569733">
                <a:moveTo>
                  <a:pt x="0" y="0"/>
                </a:moveTo>
                <a:lnTo>
                  <a:pt x="6569733" y="0"/>
                </a:lnTo>
                <a:lnTo>
                  <a:pt x="6569733" y="5693010"/>
                </a:lnTo>
                <a:lnTo>
                  <a:pt x="0" y="5693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8776466" y="11355025"/>
            <a:ext cx="14044299" cy="331956"/>
          </a:xfrm>
          <a:custGeom>
            <a:avLst/>
            <a:gdLst/>
            <a:ahLst/>
            <a:cxnLst/>
            <a:rect r="r" b="b" t="t" l="l"/>
            <a:pathLst>
              <a:path h="331956" w="14044299">
                <a:moveTo>
                  <a:pt x="0" y="0"/>
                </a:moveTo>
                <a:lnTo>
                  <a:pt x="14044300" y="0"/>
                </a:lnTo>
                <a:lnTo>
                  <a:pt x="14044300"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7584395" y="2479168"/>
            <a:ext cx="10435143" cy="5855342"/>
          </a:xfrm>
          <a:custGeom>
            <a:avLst/>
            <a:gdLst/>
            <a:ahLst/>
            <a:cxnLst/>
            <a:rect r="r" b="b" t="t" l="l"/>
            <a:pathLst>
              <a:path h="5855342" w="10435143">
                <a:moveTo>
                  <a:pt x="0" y="0"/>
                </a:moveTo>
                <a:lnTo>
                  <a:pt x="10435143" y="0"/>
                </a:lnTo>
                <a:lnTo>
                  <a:pt x="10435143" y="5855342"/>
                </a:lnTo>
                <a:lnTo>
                  <a:pt x="0" y="5855342"/>
                </a:lnTo>
                <a:lnTo>
                  <a:pt x="0" y="0"/>
                </a:lnTo>
                <a:close/>
              </a:path>
            </a:pathLst>
          </a:custGeom>
          <a:blipFill>
            <a:blip r:embed="rId8"/>
            <a:stretch>
              <a:fillRect l="0" t="0" r="0" b="0"/>
            </a:stretch>
          </a:blipFill>
        </p:spPr>
      </p:sp>
      <p:sp>
        <p:nvSpPr>
          <p:cNvPr name="TextBox 8" id="8"/>
          <p:cNvSpPr txBox="true"/>
          <p:nvPr/>
        </p:nvSpPr>
        <p:spPr>
          <a:xfrm rot="0">
            <a:off x="249559" y="469540"/>
            <a:ext cx="7334837" cy="8721725"/>
          </a:xfrm>
          <a:prstGeom prst="rect">
            <a:avLst/>
          </a:prstGeom>
        </p:spPr>
        <p:txBody>
          <a:bodyPr anchor="t" rtlCol="false" tIns="0" lIns="0" bIns="0" rIns="0">
            <a:spAutoFit/>
          </a:bodyPr>
          <a:lstStyle/>
          <a:p>
            <a:pPr algn="just">
              <a:lnSpc>
                <a:spcPts val="4900"/>
              </a:lnSpc>
            </a:pPr>
            <a:r>
              <a:rPr lang="en-US" sz="3500">
                <a:solidFill>
                  <a:srgbClr val="FFFFFF"/>
                </a:solidFill>
                <a:latin typeface="Kollektif"/>
              </a:rPr>
              <a:t>OpCode-Based Detection</a:t>
            </a:r>
          </a:p>
          <a:p>
            <a:pPr algn="just">
              <a:lnSpc>
                <a:spcPts val="4900"/>
              </a:lnSpc>
            </a:pPr>
          </a:p>
          <a:p>
            <a:pPr algn="just" marL="755651" indent="-377825" lvl="1">
              <a:lnSpc>
                <a:spcPts val="4900"/>
              </a:lnSpc>
              <a:buFont typeface="Arial"/>
              <a:buChar char="•"/>
            </a:pPr>
            <a:r>
              <a:rPr lang="en-US" sz="3500">
                <a:solidFill>
                  <a:srgbClr val="FFFFFF"/>
                </a:solidFill>
                <a:latin typeface="Kollektif"/>
              </a:rPr>
              <a:t>Feature Extraction:</a:t>
            </a:r>
          </a:p>
          <a:p>
            <a:pPr algn="just" marL="755651" indent="-377825" lvl="1">
              <a:lnSpc>
                <a:spcPts val="4900"/>
              </a:lnSpc>
              <a:buFont typeface="Arial"/>
              <a:buChar char="•"/>
            </a:pPr>
            <a:r>
              <a:rPr lang="en-US" sz="3500">
                <a:solidFill>
                  <a:srgbClr val="FFFFFF"/>
                </a:solidFill>
                <a:latin typeface="Kollektif"/>
              </a:rPr>
              <a:t>Opcode sequences are obtained by disassembling the application.</a:t>
            </a:r>
          </a:p>
          <a:p>
            <a:pPr algn="just" marL="755651" indent="-377825" lvl="1">
              <a:lnSpc>
                <a:spcPts val="4900"/>
              </a:lnSpc>
              <a:buFont typeface="Arial"/>
              <a:buChar char="•"/>
            </a:pPr>
            <a:r>
              <a:rPr lang="en-US" sz="3500">
                <a:solidFill>
                  <a:srgbClr val="FFFFFF"/>
                </a:solidFill>
                <a:latin typeface="Kollektif"/>
              </a:rPr>
              <a:t>Operands are discarded, focusing on the opcode instructions.</a:t>
            </a:r>
          </a:p>
          <a:p>
            <a:pPr algn="just">
              <a:lnSpc>
                <a:spcPts val="4900"/>
              </a:lnSpc>
            </a:pPr>
          </a:p>
          <a:p>
            <a:pPr algn="just" marL="755651" indent="-377825" lvl="1">
              <a:lnSpc>
                <a:spcPts val="4900"/>
              </a:lnSpc>
              <a:buFont typeface="Arial"/>
              <a:buChar char="•"/>
            </a:pPr>
            <a:r>
              <a:rPr lang="en-US" sz="3500">
                <a:solidFill>
                  <a:srgbClr val="FFFFFF"/>
                </a:solidFill>
                <a:latin typeface="Kollektif"/>
              </a:rPr>
              <a:t>CNN Application:</a:t>
            </a:r>
          </a:p>
          <a:p>
            <a:pPr algn="just" marL="755651" indent="-377825" lvl="1">
              <a:lnSpc>
                <a:spcPts val="4900"/>
              </a:lnSpc>
              <a:buFont typeface="Arial"/>
              <a:buChar char="•"/>
            </a:pPr>
            <a:r>
              <a:rPr lang="en-US" sz="3500">
                <a:solidFill>
                  <a:srgbClr val="FFFFFF"/>
                </a:solidFill>
                <a:latin typeface="Kollektif"/>
              </a:rPr>
              <a:t>Opcode sequences are encoded using one-hot or word embeddings and processed by CNNs.</a:t>
            </a:r>
          </a:p>
        </p:txBody>
      </p:sp>
    </p:spTree>
  </p:cSld>
  <p:clrMapOvr>
    <a:masterClrMapping/>
  </p:clrMapOvr>
  <p:transition spd="fast">
    <p:cover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24613">
            <a:off x="-3501759" y="6957458"/>
            <a:ext cx="6569733" cy="5693010"/>
          </a:xfrm>
          <a:custGeom>
            <a:avLst/>
            <a:gdLst/>
            <a:ahLst/>
            <a:cxnLst/>
            <a:rect r="r" b="b" t="t" l="l"/>
            <a:pathLst>
              <a:path h="5693010" w="6569733">
                <a:moveTo>
                  <a:pt x="0" y="0"/>
                </a:moveTo>
                <a:lnTo>
                  <a:pt x="6569733" y="0"/>
                </a:lnTo>
                <a:lnTo>
                  <a:pt x="6569733" y="5693010"/>
                </a:lnTo>
                <a:lnTo>
                  <a:pt x="0" y="5693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8776466" y="11355025"/>
            <a:ext cx="14044299" cy="331956"/>
          </a:xfrm>
          <a:custGeom>
            <a:avLst/>
            <a:gdLst/>
            <a:ahLst/>
            <a:cxnLst/>
            <a:rect r="r" b="b" t="t" l="l"/>
            <a:pathLst>
              <a:path h="331956" w="14044299">
                <a:moveTo>
                  <a:pt x="0" y="0"/>
                </a:moveTo>
                <a:lnTo>
                  <a:pt x="14044300" y="0"/>
                </a:lnTo>
                <a:lnTo>
                  <a:pt x="14044300"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753452" y="2464022"/>
            <a:ext cx="9256444" cy="2844821"/>
          </a:xfrm>
          <a:custGeom>
            <a:avLst/>
            <a:gdLst/>
            <a:ahLst/>
            <a:cxnLst/>
            <a:rect r="r" b="b" t="t" l="l"/>
            <a:pathLst>
              <a:path h="2844821" w="9256444">
                <a:moveTo>
                  <a:pt x="0" y="0"/>
                </a:moveTo>
                <a:lnTo>
                  <a:pt x="9256443" y="0"/>
                </a:lnTo>
                <a:lnTo>
                  <a:pt x="9256443" y="2844820"/>
                </a:lnTo>
                <a:lnTo>
                  <a:pt x="0" y="2844820"/>
                </a:lnTo>
                <a:lnTo>
                  <a:pt x="0" y="0"/>
                </a:lnTo>
                <a:close/>
              </a:path>
            </a:pathLst>
          </a:custGeom>
          <a:blipFill>
            <a:blip r:embed="rId8"/>
            <a:stretch>
              <a:fillRect l="0" t="0" r="0" b="0"/>
            </a:stretch>
          </a:blipFill>
        </p:spPr>
      </p:sp>
      <p:sp>
        <p:nvSpPr>
          <p:cNvPr name="TextBox 8" id="8"/>
          <p:cNvSpPr txBox="true"/>
          <p:nvPr/>
        </p:nvSpPr>
        <p:spPr>
          <a:xfrm rot="0">
            <a:off x="249559" y="469540"/>
            <a:ext cx="8343720" cy="8102600"/>
          </a:xfrm>
          <a:prstGeom prst="rect">
            <a:avLst/>
          </a:prstGeom>
        </p:spPr>
        <p:txBody>
          <a:bodyPr anchor="t" rtlCol="false" tIns="0" lIns="0" bIns="0" rIns="0">
            <a:spAutoFit/>
          </a:bodyPr>
          <a:lstStyle/>
          <a:p>
            <a:pPr algn="just">
              <a:lnSpc>
                <a:spcPts val="4900"/>
              </a:lnSpc>
            </a:pPr>
            <a:r>
              <a:rPr lang="en-US" sz="3500">
                <a:solidFill>
                  <a:srgbClr val="FFFFFF"/>
                </a:solidFill>
                <a:latin typeface="Kollektif"/>
              </a:rPr>
              <a:t>OpCode-Based Detection</a:t>
            </a:r>
          </a:p>
          <a:p>
            <a:pPr algn="just">
              <a:lnSpc>
                <a:spcPts val="4900"/>
              </a:lnSpc>
            </a:pPr>
          </a:p>
          <a:p>
            <a:pPr algn="just" marL="755651" indent="-377825" lvl="1">
              <a:lnSpc>
                <a:spcPts val="4900"/>
              </a:lnSpc>
              <a:buFont typeface="Arial"/>
              <a:buChar char="•"/>
            </a:pPr>
            <a:r>
              <a:rPr lang="en-US" sz="3500">
                <a:solidFill>
                  <a:srgbClr val="FFFFFF"/>
                </a:solidFill>
                <a:latin typeface="Kollektif"/>
              </a:rPr>
              <a:t>Key Studies:</a:t>
            </a:r>
          </a:p>
          <a:p>
            <a:pPr algn="just" marL="755651" indent="-377825" lvl="1">
              <a:lnSpc>
                <a:spcPts val="4900"/>
              </a:lnSpc>
              <a:buFont typeface="Arial"/>
              <a:buChar char="•"/>
            </a:pPr>
            <a:r>
              <a:rPr lang="en-US" sz="3500">
                <a:solidFill>
                  <a:srgbClr val="FFFFFF"/>
                </a:solidFill>
                <a:latin typeface="Kollektif"/>
              </a:rPr>
              <a:t>Li et al. (2017): Applied k-max pooling in CNNs for opcode sequence analysis, enhancing robustness against obfuscation.</a:t>
            </a:r>
          </a:p>
          <a:p>
            <a:pPr algn="just" marL="755651" indent="-377825" lvl="1">
              <a:lnSpc>
                <a:spcPts val="4900"/>
              </a:lnSpc>
              <a:buFont typeface="Arial"/>
              <a:buChar char="•"/>
            </a:pPr>
            <a:r>
              <a:rPr lang="en-US" sz="3500">
                <a:solidFill>
                  <a:srgbClr val="FFFFFF"/>
                </a:solidFill>
                <a:latin typeface="Kollektif"/>
              </a:rPr>
              <a:t>Kinkead et al. (2018): Combined CNN with LIME for interpretable opcode-based detection.</a:t>
            </a:r>
          </a:p>
          <a:p>
            <a:pPr algn="just" marL="755651" indent="-377825" lvl="1">
              <a:lnSpc>
                <a:spcPts val="4900"/>
              </a:lnSpc>
              <a:buFont typeface="Arial"/>
              <a:buChar char="•"/>
            </a:pPr>
            <a:r>
              <a:rPr lang="en-US" sz="3500">
                <a:solidFill>
                  <a:srgbClr val="FFFFFF"/>
                </a:solidFill>
                <a:latin typeface="Kollektif"/>
              </a:rPr>
              <a:t>Wu et al. (2019): Utilized 1D CNNs for opcode sequences, addressing overfitting and obfuscation challenges.</a:t>
            </a:r>
          </a:p>
        </p:txBody>
      </p:sp>
    </p:spTree>
  </p:cSld>
  <p:clrMapOvr>
    <a:masterClrMapping/>
  </p:clrMapOvr>
  <p:transition spd="fast">
    <p:cover dir="d"/>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24613">
            <a:off x="-3501759" y="6957458"/>
            <a:ext cx="6569733" cy="5693010"/>
          </a:xfrm>
          <a:custGeom>
            <a:avLst/>
            <a:gdLst/>
            <a:ahLst/>
            <a:cxnLst/>
            <a:rect r="r" b="b" t="t" l="l"/>
            <a:pathLst>
              <a:path h="5693010" w="6569733">
                <a:moveTo>
                  <a:pt x="0" y="0"/>
                </a:moveTo>
                <a:lnTo>
                  <a:pt x="6569733" y="0"/>
                </a:lnTo>
                <a:lnTo>
                  <a:pt x="6569733" y="5693010"/>
                </a:lnTo>
                <a:lnTo>
                  <a:pt x="0" y="5693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8776466" y="11355025"/>
            <a:ext cx="14044299" cy="331956"/>
          </a:xfrm>
          <a:custGeom>
            <a:avLst/>
            <a:gdLst/>
            <a:ahLst/>
            <a:cxnLst/>
            <a:rect r="r" b="b" t="t" l="l"/>
            <a:pathLst>
              <a:path h="331956" w="14044299">
                <a:moveTo>
                  <a:pt x="0" y="0"/>
                </a:moveTo>
                <a:lnTo>
                  <a:pt x="14044300" y="0"/>
                </a:lnTo>
                <a:lnTo>
                  <a:pt x="14044300"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773826" y="3043265"/>
            <a:ext cx="8418489" cy="2505156"/>
          </a:xfrm>
          <a:custGeom>
            <a:avLst/>
            <a:gdLst/>
            <a:ahLst/>
            <a:cxnLst/>
            <a:rect r="r" b="b" t="t" l="l"/>
            <a:pathLst>
              <a:path h="2505156" w="8418489">
                <a:moveTo>
                  <a:pt x="0" y="0"/>
                </a:moveTo>
                <a:lnTo>
                  <a:pt x="8418489" y="0"/>
                </a:lnTo>
                <a:lnTo>
                  <a:pt x="8418489" y="2505156"/>
                </a:lnTo>
                <a:lnTo>
                  <a:pt x="0" y="2505156"/>
                </a:lnTo>
                <a:lnTo>
                  <a:pt x="0" y="0"/>
                </a:lnTo>
                <a:close/>
              </a:path>
            </a:pathLst>
          </a:custGeom>
          <a:blipFill>
            <a:blip r:embed="rId8"/>
            <a:stretch>
              <a:fillRect l="0" t="0" r="0" b="0"/>
            </a:stretch>
          </a:blipFill>
        </p:spPr>
      </p:sp>
      <p:sp>
        <p:nvSpPr>
          <p:cNvPr name="TextBox 8" id="8"/>
          <p:cNvSpPr txBox="true"/>
          <p:nvPr/>
        </p:nvSpPr>
        <p:spPr>
          <a:xfrm rot="0">
            <a:off x="249559" y="469540"/>
            <a:ext cx="8301603" cy="9623539"/>
          </a:xfrm>
          <a:prstGeom prst="rect">
            <a:avLst/>
          </a:prstGeom>
        </p:spPr>
        <p:txBody>
          <a:bodyPr anchor="t" rtlCol="false" tIns="0" lIns="0" bIns="0" rIns="0">
            <a:spAutoFit/>
          </a:bodyPr>
          <a:lstStyle/>
          <a:p>
            <a:pPr algn="just">
              <a:lnSpc>
                <a:spcPts val="5068"/>
              </a:lnSpc>
            </a:pPr>
            <a:r>
              <a:rPr lang="en-US" sz="3620">
                <a:solidFill>
                  <a:srgbClr val="FFFFFF"/>
                </a:solidFill>
                <a:latin typeface="Kollektif"/>
              </a:rPr>
              <a:t>Program Graph-Based Detection</a:t>
            </a:r>
          </a:p>
          <a:p>
            <a:pPr algn="just">
              <a:lnSpc>
                <a:spcPts val="5068"/>
              </a:lnSpc>
            </a:pPr>
          </a:p>
          <a:p>
            <a:pPr algn="just" marL="781672" indent="-390836" lvl="1">
              <a:lnSpc>
                <a:spcPts val="5068"/>
              </a:lnSpc>
              <a:buFont typeface="Arial"/>
              <a:buChar char="•"/>
            </a:pPr>
            <a:r>
              <a:rPr lang="en-US" sz="3620">
                <a:solidFill>
                  <a:srgbClr val="FFFFFF"/>
                </a:solidFill>
                <a:latin typeface="Kollektif"/>
              </a:rPr>
              <a:t>Feature Extraction:</a:t>
            </a:r>
          </a:p>
          <a:p>
            <a:pPr algn="just" marL="781672" indent="-390836" lvl="1">
              <a:lnSpc>
                <a:spcPts val="5068"/>
              </a:lnSpc>
              <a:buFont typeface="Arial"/>
              <a:buChar char="•"/>
            </a:pPr>
            <a:r>
              <a:rPr lang="en-US" sz="3620">
                <a:solidFill>
                  <a:srgbClr val="FFFFFF"/>
                </a:solidFill>
                <a:latin typeface="Kollektif"/>
              </a:rPr>
              <a:t>Control flow graphs (CFGs) and data flow graphs (DFGs) are extracted from the application.</a:t>
            </a:r>
          </a:p>
          <a:p>
            <a:pPr algn="just" marL="781672" indent="-390836" lvl="1">
              <a:lnSpc>
                <a:spcPts val="5068"/>
              </a:lnSpc>
              <a:buFont typeface="Arial"/>
              <a:buChar char="•"/>
            </a:pPr>
            <a:r>
              <a:rPr lang="en-US" sz="3620">
                <a:solidFill>
                  <a:srgbClr val="FFFFFF"/>
                </a:solidFill>
                <a:latin typeface="Kollektif"/>
              </a:rPr>
              <a:t>Nodes represent operations, and edges represent data or control flow.</a:t>
            </a:r>
          </a:p>
          <a:p>
            <a:pPr algn="just">
              <a:lnSpc>
                <a:spcPts val="5068"/>
              </a:lnSpc>
            </a:pPr>
          </a:p>
          <a:p>
            <a:pPr algn="just" marL="781672" indent="-390836" lvl="1">
              <a:lnSpc>
                <a:spcPts val="5068"/>
              </a:lnSpc>
              <a:buFont typeface="Arial"/>
              <a:buChar char="•"/>
            </a:pPr>
            <a:r>
              <a:rPr lang="en-US" sz="3620">
                <a:solidFill>
                  <a:srgbClr val="FFFFFF"/>
                </a:solidFill>
                <a:latin typeface="Kollektif"/>
              </a:rPr>
              <a:t>Graph Convolutional Networks (GCN):</a:t>
            </a:r>
          </a:p>
          <a:p>
            <a:pPr algn="just" marL="781672" indent="-390836" lvl="1">
              <a:lnSpc>
                <a:spcPts val="5068"/>
              </a:lnSpc>
              <a:buFont typeface="Arial"/>
              <a:buChar char="•"/>
            </a:pPr>
            <a:r>
              <a:rPr lang="en-US" sz="3620">
                <a:solidFill>
                  <a:srgbClr val="FFFFFF"/>
                </a:solidFill>
                <a:latin typeface="Kollektif"/>
              </a:rPr>
              <a:t>GCNs are used to process graph-structured data, learning node embeddings for detection.</a:t>
            </a:r>
          </a:p>
          <a:p>
            <a:pPr algn="just">
              <a:lnSpc>
                <a:spcPts val="5068"/>
              </a:lnSpc>
            </a:pPr>
          </a:p>
        </p:txBody>
      </p:sp>
    </p:spTree>
  </p:cSld>
  <p:clrMapOvr>
    <a:masterClrMapping/>
  </p:clrMapOvr>
  <p:transition spd="fast">
    <p:cover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24613">
            <a:off x="-3501759" y="6957458"/>
            <a:ext cx="6569733" cy="5693010"/>
          </a:xfrm>
          <a:custGeom>
            <a:avLst/>
            <a:gdLst/>
            <a:ahLst/>
            <a:cxnLst/>
            <a:rect r="r" b="b" t="t" l="l"/>
            <a:pathLst>
              <a:path h="5693010" w="6569733">
                <a:moveTo>
                  <a:pt x="0" y="0"/>
                </a:moveTo>
                <a:lnTo>
                  <a:pt x="6569733" y="0"/>
                </a:lnTo>
                <a:lnTo>
                  <a:pt x="6569733" y="5693010"/>
                </a:lnTo>
                <a:lnTo>
                  <a:pt x="0" y="5693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8776466" y="11355025"/>
            <a:ext cx="14044299" cy="331956"/>
          </a:xfrm>
          <a:custGeom>
            <a:avLst/>
            <a:gdLst/>
            <a:ahLst/>
            <a:cxnLst/>
            <a:rect r="r" b="b" t="t" l="l"/>
            <a:pathLst>
              <a:path h="331956" w="14044299">
                <a:moveTo>
                  <a:pt x="0" y="0"/>
                </a:moveTo>
                <a:lnTo>
                  <a:pt x="14044300" y="0"/>
                </a:lnTo>
                <a:lnTo>
                  <a:pt x="14044300"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49559" y="469540"/>
            <a:ext cx="8343720" cy="9959975"/>
          </a:xfrm>
          <a:prstGeom prst="rect">
            <a:avLst/>
          </a:prstGeom>
        </p:spPr>
        <p:txBody>
          <a:bodyPr anchor="t" rtlCol="false" tIns="0" lIns="0" bIns="0" rIns="0">
            <a:spAutoFit/>
          </a:bodyPr>
          <a:lstStyle/>
          <a:p>
            <a:pPr algn="just">
              <a:lnSpc>
                <a:spcPts val="4900"/>
              </a:lnSpc>
            </a:pPr>
            <a:r>
              <a:rPr lang="en-US" sz="3500">
                <a:solidFill>
                  <a:srgbClr val="FFFFFF"/>
                </a:solidFill>
                <a:latin typeface="Kollektif"/>
              </a:rPr>
              <a:t>Program Graph-Based Detection</a:t>
            </a:r>
          </a:p>
          <a:p>
            <a:pPr algn="just">
              <a:lnSpc>
                <a:spcPts val="4900"/>
              </a:lnSpc>
            </a:pPr>
          </a:p>
          <a:p>
            <a:pPr algn="just">
              <a:lnSpc>
                <a:spcPts val="4900"/>
              </a:lnSpc>
            </a:pPr>
            <a:r>
              <a:rPr lang="en-US" sz="3500">
                <a:solidFill>
                  <a:srgbClr val="FFFFFF"/>
                </a:solidFill>
                <a:latin typeface="Kollektif"/>
              </a:rPr>
              <a:t>Key Studies:</a:t>
            </a:r>
          </a:p>
          <a:p>
            <a:pPr algn="just" marL="755651" indent="-377825" lvl="1">
              <a:lnSpc>
                <a:spcPts val="4900"/>
              </a:lnSpc>
              <a:buFont typeface="Arial"/>
              <a:buChar char="•"/>
            </a:pPr>
            <a:r>
              <a:rPr lang="en-US" sz="3500">
                <a:solidFill>
                  <a:srgbClr val="FFFFFF"/>
                </a:solidFill>
                <a:latin typeface="Kollektif"/>
              </a:rPr>
              <a:t>Cai et al. (2020): Proposed enhanced function call graphs (E-FCGs) for behavior-level feature learning with GCNs.</a:t>
            </a:r>
          </a:p>
          <a:p>
            <a:pPr algn="just" marL="755651" indent="-377825" lvl="1">
              <a:lnSpc>
                <a:spcPts val="4900"/>
              </a:lnSpc>
              <a:buFont typeface="Arial"/>
              <a:buChar char="•"/>
            </a:pPr>
            <a:r>
              <a:rPr lang="en-US" sz="3500">
                <a:solidFill>
                  <a:srgbClr val="FFFFFF"/>
                </a:solidFill>
                <a:latin typeface="Kollektif"/>
              </a:rPr>
              <a:t>S</a:t>
            </a:r>
            <a:r>
              <a:rPr lang="en-US" sz="3500">
                <a:solidFill>
                  <a:srgbClr val="FFFFFF"/>
                </a:solidFill>
                <a:latin typeface="Kollektif"/>
              </a:rPr>
              <a:t>ong et al. (2020): Developed a lightweight graph embedding model for detecting obfuscated malware variants.</a:t>
            </a:r>
          </a:p>
          <a:p>
            <a:pPr algn="just" marL="755651" indent="-377825" lvl="1">
              <a:lnSpc>
                <a:spcPts val="4900"/>
              </a:lnSpc>
              <a:buFont typeface="Arial"/>
              <a:buChar char="•"/>
            </a:pPr>
            <a:r>
              <a:rPr lang="en-US" sz="3500">
                <a:solidFill>
                  <a:srgbClr val="FFFFFF"/>
                </a:solidFill>
                <a:latin typeface="Kollektif"/>
              </a:rPr>
              <a:t>Zhang et al. (2021): Used CFGs and GCNs to extract high-level features for malware detection.</a:t>
            </a:r>
          </a:p>
          <a:p>
            <a:pPr algn="just">
              <a:lnSpc>
                <a:spcPts val="4900"/>
              </a:lnSpc>
            </a:pPr>
          </a:p>
          <a:p>
            <a:pPr algn="just">
              <a:lnSpc>
                <a:spcPts val="4900"/>
              </a:lnSpc>
            </a:pPr>
          </a:p>
        </p:txBody>
      </p:sp>
    </p:spTree>
  </p:cSld>
  <p:clrMapOvr>
    <a:masterClrMapping/>
  </p:clrMapOvr>
  <p:transition spd="fast">
    <p:cover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24613">
            <a:off x="-3501759" y="6957458"/>
            <a:ext cx="6569733" cy="5693010"/>
          </a:xfrm>
          <a:custGeom>
            <a:avLst/>
            <a:gdLst/>
            <a:ahLst/>
            <a:cxnLst/>
            <a:rect r="r" b="b" t="t" l="l"/>
            <a:pathLst>
              <a:path h="5693010" w="6569733">
                <a:moveTo>
                  <a:pt x="0" y="0"/>
                </a:moveTo>
                <a:lnTo>
                  <a:pt x="6569733" y="0"/>
                </a:lnTo>
                <a:lnTo>
                  <a:pt x="6569733" y="5693010"/>
                </a:lnTo>
                <a:lnTo>
                  <a:pt x="0" y="5693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8776466" y="11355025"/>
            <a:ext cx="14044299" cy="331956"/>
          </a:xfrm>
          <a:custGeom>
            <a:avLst/>
            <a:gdLst/>
            <a:ahLst/>
            <a:cxnLst/>
            <a:rect r="r" b="b" t="t" l="l"/>
            <a:pathLst>
              <a:path h="331956" w="14044299">
                <a:moveTo>
                  <a:pt x="0" y="0"/>
                </a:moveTo>
                <a:lnTo>
                  <a:pt x="14044300" y="0"/>
                </a:lnTo>
                <a:lnTo>
                  <a:pt x="14044300"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977804" y="1794724"/>
            <a:ext cx="7281496" cy="6214231"/>
          </a:xfrm>
          <a:custGeom>
            <a:avLst/>
            <a:gdLst/>
            <a:ahLst/>
            <a:cxnLst/>
            <a:rect r="r" b="b" t="t" l="l"/>
            <a:pathLst>
              <a:path h="6214231" w="7281496">
                <a:moveTo>
                  <a:pt x="0" y="0"/>
                </a:moveTo>
                <a:lnTo>
                  <a:pt x="7281496" y="0"/>
                </a:lnTo>
                <a:lnTo>
                  <a:pt x="7281496" y="6214231"/>
                </a:lnTo>
                <a:lnTo>
                  <a:pt x="0" y="6214231"/>
                </a:lnTo>
                <a:lnTo>
                  <a:pt x="0" y="0"/>
                </a:lnTo>
                <a:close/>
              </a:path>
            </a:pathLst>
          </a:custGeom>
          <a:blipFill>
            <a:blip r:embed="rId8"/>
            <a:stretch>
              <a:fillRect l="0" t="0" r="0" b="0"/>
            </a:stretch>
          </a:blipFill>
        </p:spPr>
      </p:sp>
      <p:sp>
        <p:nvSpPr>
          <p:cNvPr name="TextBox 8" id="8"/>
          <p:cNvSpPr txBox="true"/>
          <p:nvPr/>
        </p:nvSpPr>
        <p:spPr>
          <a:xfrm rot="0">
            <a:off x="249559" y="469540"/>
            <a:ext cx="8343720" cy="9340850"/>
          </a:xfrm>
          <a:prstGeom prst="rect">
            <a:avLst/>
          </a:prstGeom>
        </p:spPr>
        <p:txBody>
          <a:bodyPr anchor="t" rtlCol="false" tIns="0" lIns="0" bIns="0" rIns="0">
            <a:spAutoFit/>
          </a:bodyPr>
          <a:lstStyle/>
          <a:p>
            <a:pPr algn="just">
              <a:lnSpc>
                <a:spcPts val="4900"/>
              </a:lnSpc>
            </a:pPr>
            <a:r>
              <a:rPr lang="en-US" sz="3500">
                <a:solidFill>
                  <a:srgbClr val="FFFFFF"/>
                </a:solidFill>
                <a:latin typeface="Kollektif"/>
              </a:rPr>
              <a:t>Data Segment-Based Detection</a:t>
            </a:r>
          </a:p>
          <a:p>
            <a:pPr algn="just">
              <a:lnSpc>
                <a:spcPts val="4900"/>
              </a:lnSpc>
            </a:pPr>
          </a:p>
          <a:p>
            <a:pPr algn="just" marL="755651" indent="-377825" lvl="1">
              <a:lnSpc>
                <a:spcPts val="4900"/>
              </a:lnSpc>
              <a:buFont typeface="Arial"/>
              <a:buChar char="•"/>
            </a:pPr>
            <a:r>
              <a:rPr lang="en-US" sz="3500">
                <a:solidFill>
                  <a:srgbClr val="FFFFFF"/>
                </a:solidFill>
                <a:latin typeface="Kollektif"/>
              </a:rPr>
              <a:t>Feature Extraction:</a:t>
            </a:r>
          </a:p>
          <a:p>
            <a:pPr algn="just" marL="755651" indent="-377825" lvl="1">
              <a:lnSpc>
                <a:spcPts val="4900"/>
              </a:lnSpc>
              <a:buFont typeface="Arial"/>
              <a:buChar char="•"/>
            </a:pPr>
            <a:r>
              <a:rPr lang="en-US" sz="3500">
                <a:solidFill>
                  <a:srgbClr val="FFFFFF"/>
                </a:solidFill>
                <a:latin typeface="Kollektif"/>
              </a:rPr>
              <a:t>Focus on the data section of the classes.dex file, reducing computational overhead.</a:t>
            </a:r>
          </a:p>
          <a:p>
            <a:pPr algn="just" marL="755651" indent="-377825" lvl="1">
              <a:lnSpc>
                <a:spcPts val="4900"/>
              </a:lnSpc>
              <a:buFont typeface="Arial"/>
              <a:buChar char="•"/>
            </a:pPr>
            <a:r>
              <a:rPr lang="en-US" sz="3500">
                <a:solidFill>
                  <a:srgbClr val="FFFFFF"/>
                </a:solidFill>
                <a:latin typeface="Kollektif"/>
              </a:rPr>
              <a:t>Data segments are converted to image representations.</a:t>
            </a:r>
          </a:p>
          <a:p>
            <a:pPr algn="just">
              <a:lnSpc>
                <a:spcPts val="4900"/>
              </a:lnSpc>
            </a:pPr>
          </a:p>
          <a:p>
            <a:pPr algn="just" marL="755651" indent="-377825" lvl="1">
              <a:lnSpc>
                <a:spcPts val="4900"/>
              </a:lnSpc>
              <a:buFont typeface="Arial"/>
              <a:buChar char="•"/>
            </a:pPr>
            <a:r>
              <a:rPr lang="en-US" sz="3500">
                <a:solidFill>
                  <a:srgbClr val="FFFFFF"/>
                </a:solidFill>
                <a:latin typeface="Kollektif"/>
              </a:rPr>
              <a:t>CNN Application:</a:t>
            </a:r>
          </a:p>
          <a:p>
            <a:pPr algn="just" marL="755651" indent="-377825" lvl="1">
              <a:lnSpc>
                <a:spcPts val="4900"/>
              </a:lnSpc>
              <a:buFont typeface="Arial"/>
              <a:buChar char="•"/>
            </a:pPr>
            <a:r>
              <a:rPr lang="en-US" sz="3500">
                <a:solidFill>
                  <a:srgbClr val="FFFFFF"/>
                </a:solidFill>
                <a:latin typeface="Kollektif"/>
              </a:rPr>
              <a:t>Images derived from data segments are processed by CNNs for classification.</a:t>
            </a:r>
          </a:p>
          <a:p>
            <a:pPr algn="just">
              <a:lnSpc>
                <a:spcPts val="4900"/>
              </a:lnSpc>
            </a:pPr>
          </a:p>
          <a:p>
            <a:pPr algn="just">
              <a:lnSpc>
                <a:spcPts val="4900"/>
              </a:lnSpc>
            </a:pPr>
          </a:p>
        </p:txBody>
      </p:sp>
    </p:spTree>
  </p:cSld>
  <p:clrMapOvr>
    <a:masterClrMapping/>
  </p:clrMapOvr>
  <p:transition spd="fast">
    <p:cover dir="u"/>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24613">
            <a:off x="-3501759" y="6957458"/>
            <a:ext cx="6569733" cy="5693010"/>
          </a:xfrm>
          <a:custGeom>
            <a:avLst/>
            <a:gdLst/>
            <a:ahLst/>
            <a:cxnLst/>
            <a:rect r="r" b="b" t="t" l="l"/>
            <a:pathLst>
              <a:path h="5693010" w="6569733">
                <a:moveTo>
                  <a:pt x="0" y="0"/>
                </a:moveTo>
                <a:lnTo>
                  <a:pt x="6569733" y="0"/>
                </a:lnTo>
                <a:lnTo>
                  <a:pt x="6569733" y="5693010"/>
                </a:lnTo>
                <a:lnTo>
                  <a:pt x="0" y="5693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8776466" y="11355025"/>
            <a:ext cx="14044299" cy="331956"/>
          </a:xfrm>
          <a:custGeom>
            <a:avLst/>
            <a:gdLst/>
            <a:ahLst/>
            <a:cxnLst/>
            <a:rect r="r" b="b" t="t" l="l"/>
            <a:pathLst>
              <a:path h="331956" w="14044299">
                <a:moveTo>
                  <a:pt x="0" y="0"/>
                </a:moveTo>
                <a:lnTo>
                  <a:pt x="14044300" y="0"/>
                </a:lnTo>
                <a:lnTo>
                  <a:pt x="14044300"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49559" y="469540"/>
            <a:ext cx="8343720" cy="9340850"/>
          </a:xfrm>
          <a:prstGeom prst="rect">
            <a:avLst/>
          </a:prstGeom>
        </p:spPr>
        <p:txBody>
          <a:bodyPr anchor="t" rtlCol="false" tIns="0" lIns="0" bIns="0" rIns="0">
            <a:spAutoFit/>
          </a:bodyPr>
          <a:lstStyle/>
          <a:p>
            <a:pPr algn="just">
              <a:lnSpc>
                <a:spcPts val="4900"/>
              </a:lnSpc>
            </a:pPr>
            <a:r>
              <a:rPr lang="en-US" sz="3500">
                <a:solidFill>
                  <a:srgbClr val="FFFFFF"/>
                </a:solidFill>
                <a:latin typeface="Kollektif"/>
              </a:rPr>
              <a:t>Data Segment-Based Detection</a:t>
            </a:r>
          </a:p>
          <a:p>
            <a:pPr algn="just">
              <a:lnSpc>
                <a:spcPts val="4900"/>
              </a:lnSpc>
            </a:pPr>
          </a:p>
          <a:p>
            <a:pPr algn="just" marL="755651" indent="-377825" lvl="1">
              <a:lnSpc>
                <a:spcPts val="4900"/>
              </a:lnSpc>
              <a:buFont typeface="Arial"/>
              <a:buChar char="•"/>
            </a:pPr>
            <a:r>
              <a:rPr lang="en-US" sz="3500">
                <a:solidFill>
                  <a:srgbClr val="FFFFFF"/>
                </a:solidFill>
                <a:latin typeface="Kollektif"/>
              </a:rPr>
              <a:t>Key Studies:</a:t>
            </a:r>
          </a:p>
          <a:p>
            <a:pPr algn="just" marL="755651" indent="-377825" lvl="1">
              <a:lnSpc>
                <a:spcPts val="4900"/>
              </a:lnSpc>
              <a:buFont typeface="Arial"/>
              <a:buChar char="•"/>
            </a:pPr>
            <a:r>
              <a:rPr lang="en-US" sz="3500">
                <a:solidFill>
                  <a:srgbClr val="FFFFFF"/>
                </a:solidFill>
                <a:latin typeface="Kollektif"/>
              </a:rPr>
              <a:t>Jung et al. (2019): Reduced data volume by focusing on the data section, improving detection accuracy.</a:t>
            </a:r>
          </a:p>
          <a:p>
            <a:pPr algn="just" marL="755651" indent="-377825" lvl="1">
              <a:lnSpc>
                <a:spcPts val="4900"/>
              </a:lnSpc>
              <a:buFont typeface="Arial"/>
              <a:buChar char="•"/>
            </a:pPr>
            <a:r>
              <a:rPr lang="en-US" sz="3500">
                <a:solidFill>
                  <a:srgbClr val="FFFFFF"/>
                </a:solidFill>
                <a:latin typeface="Kollektif"/>
              </a:rPr>
              <a:t>Kim et al. (2020): Combined data segments with androidmanifest.xml for enhanced family classification.</a:t>
            </a:r>
          </a:p>
          <a:p>
            <a:pPr algn="just" marL="755651" indent="-377825" lvl="1">
              <a:lnSpc>
                <a:spcPts val="4900"/>
              </a:lnSpc>
              <a:buFont typeface="Arial"/>
              <a:buChar char="•"/>
            </a:pPr>
            <a:r>
              <a:rPr lang="en-US" sz="3500">
                <a:solidFill>
                  <a:srgbClr val="FFFFFF"/>
                </a:solidFill>
                <a:latin typeface="Kollektif"/>
              </a:rPr>
              <a:t>Zhang et al. (2021): Used visual features of the androidmanifest.xml and data segments for robust detection.</a:t>
            </a:r>
          </a:p>
          <a:p>
            <a:pPr algn="just">
              <a:lnSpc>
                <a:spcPts val="4900"/>
              </a:lnSpc>
            </a:pPr>
          </a:p>
          <a:p>
            <a:pPr algn="just">
              <a:lnSpc>
                <a:spcPts val="4900"/>
              </a:lnSpc>
            </a:pPr>
          </a:p>
        </p:txBody>
      </p:sp>
    </p:spTree>
  </p:cSld>
  <p:clrMapOvr>
    <a:masterClrMapping/>
  </p:clrMapOvr>
  <p:transition spd="fast">
    <p:cover dir="l"/>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24613">
            <a:off x="-3501759" y="6957458"/>
            <a:ext cx="6569733" cy="5693010"/>
          </a:xfrm>
          <a:custGeom>
            <a:avLst/>
            <a:gdLst/>
            <a:ahLst/>
            <a:cxnLst/>
            <a:rect r="r" b="b" t="t" l="l"/>
            <a:pathLst>
              <a:path h="5693010" w="6569733">
                <a:moveTo>
                  <a:pt x="0" y="0"/>
                </a:moveTo>
                <a:lnTo>
                  <a:pt x="6569733" y="0"/>
                </a:lnTo>
                <a:lnTo>
                  <a:pt x="6569733" y="5693010"/>
                </a:lnTo>
                <a:lnTo>
                  <a:pt x="0" y="5693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8776466" y="11355025"/>
            <a:ext cx="14044299" cy="331956"/>
          </a:xfrm>
          <a:custGeom>
            <a:avLst/>
            <a:gdLst/>
            <a:ahLst/>
            <a:cxnLst/>
            <a:rect r="r" b="b" t="t" l="l"/>
            <a:pathLst>
              <a:path h="331956" w="14044299">
                <a:moveTo>
                  <a:pt x="0" y="0"/>
                </a:moveTo>
                <a:lnTo>
                  <a:pt x="14044300" y="0"/>
                </a:lnTo>
                <a:lnTo>
                  <a:pt x="14044300"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144000" y="2194485"/>
            <a:ext cx="8815782" cy="5898029"/>
          </a:xfrm>
          <a:custGeom>
            <a:avLst/>
            <a:gdLst/>
            <a:ahLst/>
            <a:cxnLst/>
            <a:rect r="r" b="b" t="t" l="l"/>
            <a:pathLst>
              <a:path h="5898029" w="8815782">
                <a:moveTo>
                  <a:pt x="0" y="0"/>
                </a:moveTo>
                <a:lnTo>
                  <a:pt x="8815782" y="0"/>
                </a:lnTo>
                <a:lnTo>
                  <a:pt x="8815782" y="5898030"/>
                </a:lnTo>
                <a:lnTo>
                  <a:pt x="0" y="5898030"/>
                </a:lnTo>
                <a:lnTo>
                  <a:pt x="0" y="0"/>
                </a:lnTo>
                <a:close/>
              </a:path>
            </a:pathLst>
          </a:custGeom>
          <a:blipFill>
            <a:blip r:embed="rId8"/>
            <a:stretch>
              <a:fillRect l="0" t="0" r="0" b="0"/>
            </a:stretch>
          </a:blipFill>
        </p:spPr>
      </p:sp>
      <p:sp>
        <p:nvSpPr>
          <p:cNvPr name="TextBox 8" id="8"/>
          <p:cNvSpPr txBox="true"/>
          <p:nvPr/>
        </p:nvSpPr>
        <p:spPr>
          <a:xfrm rot="0">
            <a:off x="249559" y="469540"/>
            <a:ext cx="8343720" cy="8721725"/>
          </a:xfrm>
          <a:prstGeom prst="rect">
            <a:avLst/>
          </a:prstGeom>
        </p:spPr>
        <p:txBody>
          <a:bodyPr anchor="t" rtlCol="false" tIns="0" lIns="0" bIns="0" rIns="0">
            <a:spAutoFit/>
          </a:bodyPr>
          <a:lstStyle/>
          <a:p>
            <a:pPr algn="just">
              <a:lnSpc>
                <a:spcPts val="4900"/>
              </a:lnSpc>
            </a:pPr>
            <a:r>
              <a:rPr lang="en-US" sz="3500">
                <a:solidFill>
                  <a:srgbClr val="FFFFFF"/>
                </a:solidFill>
                <a:latin typeface="Kollektif"/>
              </a:rPr>
              <a:t>Combined Feature-Based Detection</a:t>
            </a:r>
          </a:p>
          <a:p>
            <a:pPr algn="just">
              <a:lnSpc>
                <a:spcPts val="4900"/>
              </a:lnSpc>
            </a:pPr>
          </a:p>
          <a:p>
            <a:pPr algn="just" marL="755651" indent="-377825" lvl="1">
              <a:lnSpc>
                <a:spcPts val="4900"/>
              </a:lnSpc>
              <a:buFont typeface="Arial"/>
              <a:buChar char="•"/>
            </a:pPr>
            <a:r>
              <a:rPr lang="en-US" sz="3500">
                <a:solidFill>
                  <a:srgbClr val="FFFFFF"/>
                </a:solidFill>
                <a:latin typeface="Kollektif"/>
              </a:rPr>
              <a:t>Feature Fusion:</a:t>
            </a:r>
          </a:p>
          <a:p>
            <a:pPr algn="just" marL="755651" indent="-377825" lvl="1">
              <a:lnSpc>
                <a:spcPts val="4900"/>
              </a:lnSpc>
              <a:buFont typeface="Arial"/>
              <a:buChar char="•"/>
            </a:pPr>
            <a:r>
              <a:rPr lang="en-US" sz="3500">
                <a:solidFill>
                  <a:srgbClr val="FFFFFF"/>
                </a:solidFill>
                <a:latin typeface="Kollektif"/>
              </a:rPr>
              <a:t>Integrate multiple features (permissions, APIs, opcodes) into a single representation.</a:t>
            </a:r>
          </a:p>
          <a:p>
            <a:pPr algn="just" marL="755651" indent="-377825" lvl="1">
              <a:lnSpc>
                <a:spcPts val="4900"/>
              </a:lnSpc>
              <a:buFont typeface="Arial"/>
              <a:buChar char="•"/>
            </a:pPr>
            <a:r>
              <a:rPr lang="en-US" sz="3500">
                <a:solidFill>
                  <a:srgbClr val="FFFFFF"/>
                </a:solidFill>
                <a:latin typeface="Kollektif"/>
              </a:rPr>
              <a:t>Features are mapped to different channels in RGB images or combined into matrices.</a:t>
            </a:r>
          </a:p>
          <a:p>
            <a:pPr algn="just">
              <a:lnSpc>
                <a:spcPts val="4900"/>
              </a:lnSpc>
            </a:pPr>
          </a:p>
          <a:p>
            <a:pPr algn="just" marL="755651" indent="-377825" lvl="1">
              <a:lnSpc>
                <a:spcPts val="4900"/>
              </a:lnSpc>
              <a:buFont typeface="Arial"/>
              <a:buChar char="•"/>
            </a:pPr>
            <a:r>
              <a:rPr lang="en-US" sz="3500">
                <a:solidFill>
                  <a:srgbClr val="FFFFFF"/>
                </a:solidFill>
                <a:latin typeface="Kollektif"/>
              </a:rPr>
              <a:t>CNN Application:</a:t>
            </a:r>
          </a:p>
          <a:p>
            <a:pPr algn="just" marL="755651" indent="-377825" lvl="1">
              <a:lnSpc>
                <a:spcPts val="4900"/>
              </a:lnSpc>
              <a:buFont typeface="Arial"/>
              <a:buChar char="•"/>
            </a:pPr>
            <a:r>
              <a:rPr lang="en-US" sz="3500">
                <a:solidFill>
                  <a:srgbClr val="FFFFFF"/>
                </a:solidFill>
                <a:latin typeface="Kollektif"/>
              </a:rPr>
              <a:t>Fused feature representations are processed by CNNs to capture comprehensive patterns.</a:t>
            </a:r>
          </a:p>
        </p:txBody>
      </p:sp>
    </p:spTree>
  </p:cSld>
  <p:clrMapOvr>
    <a:masterClrMapping/>
  </p:clrMapOvr>
  <p:transition spd="fast">
    <p:cover dir="l"/>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24613">
            <a:off x="-3501759" y="6957458"/>
            <a:ext cx="6569733" cy="5693010"/>
          </a:xfrm>
          <a:custGeom>
            <a:avLst/>
            <a:gdLst/>
            <a:ahLst/>
            <a:cxnLst/>
            <a:rect r="r" b="b" t="t" l="l"/>
            <a:pathLst>
              <a:path h="5693010" w="6569733">
                <a:moveTo>
                  <a:pt x="0" y="0"/>
                </a:moveTo>
                <a:lnTo>
                  <a:pt x="6569733" y="0"/>
                </a:lnTo>
                <a:lnTo>
                  <a:pt x="6569733" y="5693010"/>
                </a:lnTo>
                <a:lnTo>
                  <a:pt x="0" y="5693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8776466" y="11355025"/>
            <a:ext cx="14044299" cy="331956"/>
          </a:xfrm>
          <a:custGeom>
            <a:avLst/>
            <a:gdLst/>
            <a:ahLst/>
            <a:cxnLst/>
            <a:rect r="r" b="b" t="t" l="l"/>
            <a:pathLst>
              <a:path h="331956" w="14044299">
                <a:moveTo>
                  <a:pt x="0" y="0"/>
                </a:moveTo>
                <a:lnTo>
                  <a:pt x="14044300" y="0"/>
                </a:lnTo>
                <a:lnTo>
                  <a:pt x="14044300"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49559" y="469540"/>
            <a:ext cx="11939518" cy="8102600"/>
          </a:xfrm>
          <a:prstGeom prst="rect">
            <a:avLst/>
          </a:prstGeom>
        </p:spPr>
        <p:txBody>
          <a:bodyPr anchor="t" rtlCol="false" tIns="0" lIns="0" bIns="0" rIns="0">
            <a:spAutoFit/>
          </a:bodyPr>
          <a:lstStyle/>
          <a:p>
            <a:pPr algn="just">
              <a:lnSpc>
                <a:spcPts val="4900"/>
              </a:lnSpc>
            </a:pPr>
            <a:r>
              <a:rPr lang="en-US" sz="3500">
                <a:solidFill>
                  <a:srgbClr val="FFFFFF"/>
                </a:solidFill>
                <a:latin typeface="Kollektif"/>
              </a:rPr>
              <a:t>Combined Feature-Based Detection</a:t>
            </a:r>
          </a:p>
          <a:p>
            <a:pPr algn="just">
              <a:lnSpc>
                <a:spcPts val="4900"/>
              </a:lnSpc>
            </a:pPr>
          </a:p>
          <a:p>
            <a:pPr algn="just" marL="755651" indent="-377825" lvl="1">
              <a:lnSpc>
                <a:spcPts val="4900"/>
              </a:lnSpc>
              <a:buFont typeface="Arial"/>
              <a:buChar char="•"/>
            </a:pPr>
            <a:r>
              <a:rPr lang="en-US" sz="3500">
                <a:solidFill>
                  <a:srgbClr val="FFFFFF"/>
                </a:solidFill>
                <a:latin typeface="Kollektif"/>
              </a:rPr>
              <a:t>Key Studies:</a:t>
            </a:r>
          </a:p>
          <a:p>
            <a:pPr algn="just" marL="755651" indent="-377825" lvl="1">
              <a:lnSpc>
                <a:spcPts val="4900"/>
              </a:lnSpc>
              <a:buFont typeface="Arial"/>
              <a:buChar char="•"/>
            </a:pPr>
            <a:r>
              <a:rPr lang="en-US" sz="3500">
                <a:solidFill>
                  <a:srgbClr val="FFFFFF"/>
                </a:solidFill>
                <a:latin typeface="Kollektif"/>
              </a:rPr>
              <a:t>Darwaish et al. (2019): Mapped permissions, APIs, and opcodes to RGB channels, utilizing CNNs for comprehensive detection.</a:t>
            </a:r>
          </a:p>
          <a:p>
            <a:pPr algn="just" marL="755651" indent="-377825" lvl="1">
              <a:lnSpc>
                <a:spcPts val="4900"/>
              </a:lnSpc>
              <a:buFont typeface="Arial"/>
              <a:buChar char="•"/>
            </a:pPr>
            <a:r>
              <a:rPr lang="en-US" sz="3500">
                <a:solidFill>
                  <a:srgbClr val="FFFFFF"/>
                </a:solidFill>
                <a:latin typeface="Kollektif"/>
              </a:rPr>
              <a:t>Chen et al. (2020): Combined basic block, permissions, APIs, and critical functions for CNN-based classification.</a:t>
            </a:r>
          </a:p>
          <a:p>
            <a:pPr algn="just" marL="755651" indent="-377825" lvl="1">
              <a:lnSpc>
                <a:spcPts val="4900"/>
              </a:lnSpc>
              <a:buFont typeface="Arial"/>
              <a:buChar char="•"/>
            </a:pPr>
            <a:r>
              <a:rPr lang="en-US" sz="3500">
                <a:solidFill>
                  <a:srgbClr val="FFFFFF"/>
                </a:solidFill>
                <a:latin typeface="Kollektif"/>
              </a:rPr>
              <a:t>Wang et al. (2021): Used hybrid models (CNN + LSTM) to fuse static and dynamic features, improving detection accuracy.</a:t>
            </a:r>
          </a:p>
          <a:p>
            <a:pPr algn="just">
              <a:lnSpc>
                <a:spcPts val="4900"/>
              </a:lnSpc>
            </a:pPr>
          </a:p>
          <a:p>
            <a:pPr algn="just">
              <a:lnSpc>
                <a:spcPts val="4900"/>
              </a:lnSpc>
            </a:pPr>
          </a:p>
        </p:txBody>
      </p:sp>
    </p:spTree>
  </p:cSld>
  <p:clrMapOvr>
    <a:masterClrMapping/>
  </p:clrMapOvr>
  <p:transition spd="fast">
    <p:cover dir="d"/>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24613">
            <a:off x="-3501759" y="6957458"/>
            <a:ext cx="6569733" cy="5693010"/>
          </a:xfrm>
          <a:custGeom>
            <a:avLst/>
            <a:gdLst/>
            <a:ahLst/>
            <a:cxnLst/>
            <a:rect r="r" b="b" t="t" l="l"/>
            <a:pathLst>
              <a:path h="5693010" w="6569733">
                <a:moveTo>
                  <a:pt x="0" y="0"/>
                </a:moveTo>
                <a:lnTo>
                  <a:pt x="6569733" y="0"/>
                </a:lnTo>
                <a:lnTo>
                  <a:pt x="6569733" y="5693010"/>
                </a:lnTo>
                <a:lnTo>
                  <a:pt x="0" y="5693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8776466" y="11355025"/>
            <a:ext cx="14044299" cy="331956"/>
          </a:xfrm>
          <a:custGeom>
            <a:avLst/>
            <a:gdLst/>
            <a:ahLst/>
            <a:cxnLst/>
            <a:rect r="r" b="b" t="t" l="l"/>
            <a:pathLst>
              <a:path h="331956" w="14044299">
                <a:moveTo>
                  <a:pt x="0" y="0"/>
                </a:moveTo>
                <a:lnTo>
                  <a:pt x="14044300" y="0"/>
                </a:lnTo>
                <a:lnTo>
                  <a:pt x="14044300"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49559" y="469540"/>
            <a:ext cx="8343720" cy="7483475"/>
          </a:xfrm>
          <a:prstGeom prst="rect">
            <a:avLst/>
          </a:prstGeom>
        </p:spPr>
        <p:txBody>
          <a:bodyPr anchor="t" rtlCol="false" tIns="0" lIns="0" bIns="0" rIns="0">
            <a:spAutoFit/>
          </a:bodyPr>
          <a:lstStyle/>
          <a:p>
            <a:pPr algn="just">
              <a:lnSpc>
                <a:spcPts val="4900"/>
              </a:lnSpc>
            </a:pPr>
            <a:r>
              <a:rPr lang="en-US" sz="3500">
                <a:solidFill>
                  <a:srgbClr val="FFFFFF"/>
                </a:solidFill>
                <a:latin typeface="Kollektif"/>
              </a:rPr>
              <a:t>Network-Based Detection</a:t>
            </a:r>
          </a:p>
          <a:p>
            <a:pPr algn="just">
              <a:lnSpc>
                <a:spcPts val="4900"/>
              </a:lnSpc>
            </a:pPr>
          </a:p>
          <a:p>
            <a:pPr algn="just" marL="755651" indent="-377825" lvl="1">
              <a:lnSpc>
                <a:spcPts val="4900"/>
              </a:lnSpc>
              <a:buFont typeface="Arial"/>
              <a:buChar char="•"/>
            </a:pPr>
            <a:r>
              <a:rPr lang="en-US" sz="3500">
                <a:solidFill>
                  <a:srgbClr val="FFFFFF"/>
                </a:solidFill>
                <a:latin typeface="Kollektif"/>
              </a:rPr>
              <a:t>Analyzing network traffic</a:t>
            </a:r>
          </a:p>
          <a:p>
            <a:pPr algn="just" marL="755651" indent="-377825" lvl="1">
              <a:lnSpc>
                <a:spcPts val="4900"/>
              </a:lnSpc>
              <a:buFont typeface="Arial"/>
              <a:buChar char="•"/>
            </a:pPr>
            <a:r>
              <a:rPr lang="en-US" sz="3500">
                <a:solidFill>
                  <a:srgbClr val="FFFFFF"/>
                </a:solidFill>
                <a:latin typeface="Kollektif"/>
              </a:rPr>
              <a:t>Packets turns into images</a:t>
            </a:r>
          </a:p>
          <a:p>
            <a:pPr algn="just">
              <a:lnSpc>
                <a:spcPts val="4900"/>
              </a:lnSpc>
            </a:pPr>
          </a:p>
          <a:p>
            <a:pPr algn="just" marL="755651" indent="-377825" lvl="1">
              <a:lnSpc>
                <a:spcPts val="4900"/>
              </a:lnSpc>
              <a:buFont typeface="Arial"/>
              <a:buChar char="•"/>
            </a:pPr>
            <a:r>
              <a:rPr lang="en-US" sz="3500">
                <a:solidFill>
                  <a:srgbClr val="FFFFFF"/>
                </a:solidFill>
                <a:latin typeface="Kollektif"/>
              </a:rPr>
              <a:t>CNN Application:</a:t>
            </a:r>
          </a:p>
          <a:p>
            <a:pPr algn="just" marL="755651" indent="-377825" lvl="1">
              <a:lnSpc>
                <a:spcPts val="4900"/>
              </a:lnSpc>
              <a:buFont typeface="Arial"/>
              <a:buChar char="•"/>
            </a:pPr>
            <a:r>
              <a:rPr lang="en-US" sz="3500">
                <a:solidFill>
                  <a:srgbClr val="FFFFFF"/>
                </a:solidFill>
                <a:latin typeface="Kollektif"/>
              </a:rPr>
              <a:t>Packets turns into images after some preprocessing</a:t>
            </a:r>
          </a:p>
          <a:p>
            <a:pPr algn="just">
              <a:lnSpc>
                <a:spcPts val="4900"/>
              </a:lnSpc>
            </a:pPr>
          </a:p>
          <a:p>
            <a:pPr algn="just" marL="755651" indent="-377825" lvl="1">
              <a:lnSpc>
                <a:spcPts val="4900"/>
              </a:lnSpc>
              <a:buFont typeface="Arial"/>
              <a:buChar char="•"/>
            </a:pPr>
            <a:r>
              <a:rPr lang="en-US" sz="3500">
                <a:solidFill>
                  <a:srgbClr val="FFFFFF"/>
                </a:solidFill>
                <a:latin typeface="Kollektif"/>
              </a:rPr>
              <a:t>Key Studies:</a:t>
            </a:r>
          </a:p>
          <a:p>
            <a:pPr algn="just" marL="755651" indent="-377825" lvl="1">
              <a:lnSpc>
                <a:spcPts val="4900"/>
              </a:lnSpc>
              <a:buFont typeface="Arial"/>
              <a:buChar char="•"/>
            </a:pPr>
            <a:r>
              <a:rPr lang="en-US" sz="3500">
                <a:solidFill>
                  <a:srgbClr val="FFFFFF"/>
                </a:solidFill>
                <a:latin typeface="Kollektif"/>
              </a:rPr>
              <a:t>Feng et al. (2020)</a:t>
            </a:r>
          </a:p>
          <a:p>
            <a:pPr algn="just">
              <a:lnSpc>
                <a:spcPts val="4900"/>
              </a:lnSpc>
            </a:pPr>
          </a:p>
        </p:txBody>
      </p:sp>
      <p:sp>
        <p:nvSpPr>
          <p:cNvPr name="Freeform 8" id="8"/>
          <p:cNvSpPr/>
          <p:nvPr/>
        </p:nvSpPr>
        <p:spPr>
          <a:xfrm flipH="false" flipV="false" rot="0">
            <a:off x="10506523" y="1860043"/>
            <a:ext cx="6421131" cy="7859890"/>
          </a:xfrm>
          <a:custGeom>
            <a:avLst/>
            <a:gdLst/>
            <a:ahLst/>
            <a:cxnLst/>
            <a:rect r="r" b="b" t="t" l="l"/>
            <a:pathLst>
              <a:path h="7859890" w="6421131">
                <a:moveTo>
                  <a:pt x="0" y="0"/>
                </a:moveTo>
                <a:lnTo>
                  <a:pt x="6421131" y="0"/>
                </a:lnTo>
                <a:lnTo>
                  <a:pt x="6421131" y="7859891"/>
                </a:lnTo>
                <a:lnTo>
                  <a:pt x="0" y="7859891"/>
                </a:lnTo>
                <a:lnTo>
                  <a:pt x="0" y="0"/>
                </a:lnTo>
                <a:close/>
              </a:path>
            </a:pathLst>
          </a:custGeom>
          <a:blipFill>
            <a:blip r:embed="rId8"/>
            <a:stretch>
              <a:fillRect l="0" t="0" r="0" b="0"/>
            </a:stretch>
          </a:blipFill>
        </p:spPr>
      </p:sp>
    </p:spTree>
  </p:cSld>
  <p:clrMapOvr>
    <a:masterClrMapping/>
  </p:clrMapOvr>
  <p:transition spd="fast">
    <p:cover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24613">
            <a:off x="-5549998" y="2053549"/>
            <a:ext cx="12287251" cy="10647531"/>
          </a:xfrm>
          <a:custGeom>
            <a:avLst/>
            <a:gdLst/>
            <a:ahLst/>
            <a:cxnLst/>
            <a:rect r="r" b="b" t="t" l="l"/>
            <a:pathLst>
              <a:path h="10647531" w="12287251">
                <a:moveTo>
                  <a:pt x="0" y="0"/>
                </a:moveTo>
                <a:lnTo>
                  <a:pt x="12287251" y="0"/>
                </a:lnTo>
                <a:lnTo>
                  <a:pt x="12287251" y="10647531"/>
                </a:lnTo>
                <a:lnTo>
                  <a:pt x="0" y="106475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505479" y="1297609"/>
            <a:ext cx="12632807" cy="1137285"/>
          </a:xfrm>
          <a:prstGeom prst="rect">
            <a:avLst/>
          </a:prstGeom>
        </p:spPr>
        <p:txBody>
          <a:bodyPr anchor="t" rtlCol="false" tIns="0" lIns="0" bIns="0" rIns="0">
            <a:spAutoFit/>
          </a:bodyPr>
          <a:lstStyle/>
          <a:p>
            <a:pPr algn="ctr">
              <a:lnSpc>
                <a:spcPts val="9240"/>
              </a:lnSpc>
            </a:pPr>
            <a:r>
              <a:rPr lang="en-US" sz="6600">
                <a:solidFill>
                  <a:srgbClr val="FFFFFF"/>
                </a:solidFill>
                <a:latin typeface="Roboto Bold"/>
              </a:rPr>
              <a:t>Analyzing Android Malware</a:t>
            </a:r>
          </a:p>
        </p:txBody>
      </p:sp>
      <p:sp>
        <p:nvSpPr>
          <p:cNvPr name="Freeform 6" id="6"/>
          <p:cNvSpPr/>
          <p:nvPr/>
        </p:nvSpPr>
        <p:spPr>
          <a:xfrm flipH="false" flipV="false" rot="-8100000">
            <a:off x="4065520" y="11042565"/>
            <a:ext cx="9512725" cy="224846"/>
          </a:xfrm>
          <a:custGeom>
            <a:avLst/>
            <a:gdLst/>
            <a:ahLst/>
            <a:cxnLst/>
            <a:rect r="r" b="b" t="t" l="l"/>
            <a:pathLst>
              <a:path h="224846" w="9512725">
                <a:moveTo>
                  <a:pt x="0" y="0"/>
                </a:moveTo>
                <a:lnTo>
                  <a:pt x="9512725" y="0"/>
                </a:lnTo>
                <a:lnTo>
                  <a:pt x="9512725" y="224846"/>
                </a:lnTo>
                <a:lnTo>
                  <a:pt x="0" y="2248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0800000">
            <a:off x="10811152" y="2434894"/>
            <a:ext cx="5883071" cy="139054"/>
          </a:xfrm>
          <a:custGeom>
            <a:avLst/>
            <a:gdLst/>
            <a:ahLst/>
            <a:cxnLst/>
            <a:rect r="r" b="b" t="t" l="l"/>
            <a:pathLst>
              <a:path h="139054" w="5883071">
                <a:moveTo>
                  <a:pt x="0" y="0"/>
                </a:moveTo>
                <a:lnTo>
                  <a:pt x="5883071" y="0"/>
                </a:lnTo>
                <a:lnTo>
                  <a:pt x="5883071" y="139055"/>
                </a:lnTo>
                <a:lnTo>
                  <a:pt x="0" y="1390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8100000">
            <a:off x="5314326" y="11400541"/>
            <a:ext cx="9512725" cy="224846"/>
          </a:xfrm>
          <a:custGeom>
            <a:avLst/>
            <a:gdLst/>
            <a:ahLst/>
            <a:cxnLst/>
            <a:rect r="r" b="b" t="t" l="l"/>
            <a:pathLst>
              <a:path h="224846" w="9512725">
                <a:moveTo>
                  <a:pt x="0" y="0"/>
                </a:moveTo>
                <a:lnTo>
                  <a:pt x="9512725" y="0"/>
                </a:lnTo>
                <a:lnTo>
                  <a:pt x="9512725" y="224847"/>
                </a:lnTo>
                <a:lnTo>
                  <a:pt x="0" y="2248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911892" y="3038390"/>
            <a:ext cx="4237345" cy="5289550"/>
          </a:xfrm>
          <a:prstGeom prst="rect">
            <a:avLst/>
          </a:prstGeom>
        </p:spPr>
        <p:txBody>
          <a:bodyPr anchor="t" rtlCol="false" tIns="0" lIns="0" bIns="0" rIns="0">
            <a:spAutoFit/>
          </a:bodyPr>
          <a:lstStyle/>
          <a:p>
            <a:pPr algn="just">
              <a:lnSpc>
                <a:spcPts val="3499"/>
              </a:lnSpc>
            </a:pPr>
            <a:r>
              <a:rPr lang="en-US" sz="2499">
                <a:solidFill>
                  <a:srgbClr val="FFFFFF"/>
                </a:solidFill>
                <a:latin typeface="Kollektif"/>
              </a:rPr>
              <a:t>### Static Analysis</a:t>
            </a:r>
          </a:p>
          <a:p>
            <a:pPr algn="just">
              <a:lnSpc>
                <a:spcPts val="3499"/>
              </a:lnSpc>
            </a:pPr>
            <a:r>
              <a:rPr lang="en-US" sz="2499">
                <a:solidFill>
                  <a:srgbClr val="FFFFFF"/>
                </a:solidFill>
                <a:latin typeface="Kollektif"/>
              </a:rPr>
              <a:t>- APK File Extraction</a:t>
            </a:r>
          </a:p>
          <a:p>
            <a:pPr algn="just">
              <a:lnSpc>
                <a:spcPts val="3499"/>
              </a:lnSpc>
            </a:pPr>
            <a:r>
              <a:rPr lang="en-US" sz="2499">
                <a:solidFill>
                  <a:srgbClr val="FFFFFF"/>
                </a:solidFill>
                <a:latin typeface="Kollektif"/>
              </a:rPr>
              <a:t>- Manifest File Review</a:t>
            </a:r>
          </a:p>
          <a:p>
            <a:pPr algn="just">
              <a:lnSpc>
                <a:spcPts val="3499"/>
              </a:lnSpc>
            </a:pPr>
            <a:r>
              <a:rPr lang="en-US" sz="2499">
                <a:solidFill>
                  <a:srgbClr val="FFFFFF"/>
                </a:solidFill>
                <a:latin typeface="Kollektif"/>
              </a:rPr>
              <a:t>- Code Analysis</a:t>
            </a:r>
          </a:p>
          <a:p>
            <a:pPr algn="just">
              <a:lnSpc>
                <a:spcPts val="3499"/>
              </a:lnSpc>
            </a:pPr>
            <a:r>
              <a:rPr lang="en-US" sz="2499">
                <a:solidFill>
                  <a:srgbClr val="FFFFFF"/>
                </a:solidFill>
                <a:latin typeface="Kollektif"/>
              </a:rPr>
              <a:t>- Resource Analysis</a:t>
            </a:r>
          </a:p>
          <a:p>
            <a:pPr algn="just">
              <a:lnSpc>
                <a:spcPts val="3499"/>
              </a:lnSpc>
            </a:pPr>
            <a:r>
              <a:rPr lang="en-US" sz="2499">
                <a:solidFill>
                  <a:srgbClr val="FFFFFF"/>
                </a:solidFill>
                <a:latin typeface="Kollektif"/>
              </a:rPr>
              <a:t>- Certificate Analysis</a:t>
            </a:r>
          </a:p>
          <a:p>
            <a:pPr algn="just">
              <a:lnSpc>
                <a:spcPts val="3499"/>
              </a:lnSpc>
            </a:pPr>
          </a:p>
          <a:p>
            <a:pPr algn="just">
              <a:lnSpc>
                <a:spcPts val="3499"/>
              </a:lnSpc>
            </a:pPr>
            <a:r>
              <a:rPr lang="en-US" sz="2499">
                <a:solidFill>
                  <a:srgbClr val="FFFFFF"/>
                </a:solidFill>
                <a:latin typeface="Kollektif"/>
              </a:rPr>
              <a:t>### Dynamic Analysis</a:t>
            </a:r>
          </a:p>
          <a:p>
            <a:pPr algn="just">
              <a:lnSpc>
                <a:spcPts val="3499"/>
              </a:lnSpc>
            </a:pPr>
            <a:r>
              <a:rPr lang="en-US" sz="2499">
                <a:solidFill>
                  <a:srgbClr val="FFFFFF"/>
                </a:solidFill>
                <a:latin typeface="Kollektif"/>
              </a:rPr>
              <a:t>- Sandbox Environment</a:t>
            </a:r>
          </a:p>
          <a:p>
            <a:pPr algn="just">
              <a:lnSpc>
                <a:spcPts val="3499"/>
              </a:lnSpc>
            </a:pPr>
            <a:r>
              <a:rPr lang="en-US" sz="2499">
                <a:solidFill>
                  <a:srgbClr val="FFFFFF"/>
                </a:solidFill>
                <a:latin typeface="Kollektif"/>
              </a:rPr>
              <a:t>- Behavior Monitoring</a:t>
            </a:r>
          </a:p>
          <a:p>
            <a:pPr algn="just">
              <a:lnSpc>
                <a:spcPts val="3499"/>
              </a:lnSpc>
            </a:pPr>
            <a:r>
              <a:rPr lang="en-US" sz="2499">
                <a:solidFill>
                  <a:srgbClr val="FFFFFF"/>
                </a:solidFill>
                <a:latin typeface="Kollektif"/>
              </a:rPr>
              <a:t>- Network Traffic Analysis</a:t>
            </a:r>
          </a:p>
          <a:p>
            <a:pPr algn="just">
              <a:lnSpc>
                <a:spcPts val="3499"/>
              </a:lnSpc>
            </a:pPr>
            <a:r>
              <a:rPr lang="en-US" sz="2499">
                <a:solidFill>
                  <a:srgbClr val="FFFFFF"/>
                </a:solidFill>
                <a:latin typeface="Kollektif"/>
              </a:rPr>
              <a:t>- System Call Monitoring</a:t>
            </a:r>
          </a:p>
        </p:txBody>
      </p:sp>
      <p:sp>
        <p:nvSpPr>
          <p:cNvPr name="TextBox 10" id="10"/>
          <p:cNvSpPr txBox="true"/>
          <p:nvPr/>
        </p:nvSpPr>
        <p:spPr>
          <a:xfrm rot="0">
            <a:off x="8138360" y="2819316"/>
            <a:ext cx="7155769" cy="6604000"/>
          </a:xfrm>
          <a:prstGeom prst="rect">
            <a:avLst/>
          </a:prstGeom>
        </p:spPr>
        <p:txBody>
          <a:bodyPr anchor="t" rtlCol="false" tIns="0" lIns="0" bIns="0" rIns="0">
            <a:spAutoFit/>
          </a:bodyPr>
          <a:lstStyle/>
          <a:p>
            <a:pPr algn="r">
              <a:lnSpc>
                <a:spcPts val="3499"/>
              </a:lnSpc>
              <a:spcBef>
                <a:spcPct val="0"/>
              </a:spcBef>
            </a:pPr>
            <a:r>
              <a:rPr lang="en-US" sz="2499">
                <a:solidFill>
                  <a:srgbClr val="FFFFFF"/>
                </a:solidFill>
                <a:latin typeface="Kollektif"/>
              </a:rPr>
              <a:t>### Code Analysis</a:t>
            </a:r>
          </a:p>
          <a:p>
            <a:pPr algn="r">
              <a:lnSpc>
                <a:spcPts val="3499"/>
              </a:lnSpc>
              <a:spcBef>
                <a:spcPct val="0"/>
              </a:spcBef>
            </a:pPr>
            <a:r>
              <a:rPr lang="en-US" sz="2499">
                <a:solidFill>
                  <a:srgbClr val="FFFFFF"/>
                </a:solidFill>
                <a:latin typeface="Kollektif"/>
              </a:rPr>
              <a:t>- Reverse Engineering</a:t>
            </a:r>
          </a:p>
          <a:p>
            <a:pPr algn="r">
              <a:lnSpc>
                <a:spcPts val="3499"/>
              </a:lnSpc>
              <a:spcBef>
                <a:spcPct val="0"/>
              </a:spcBef>
            </a:pPr>
            <a:r>
              <a:rPr lang="en-US" sz="2499">
                <a:solidFill>
                  <a:srgbClr val="FFFFFF"/>
                </a:solidFill>
                <a:latin typeface="Kollektif"/>
              </a:rPr>
              <a:t>- Control Flow Analysis</a:t>
            </a:r>
          </a:p>
          <a:p>
            <a:pPr algn="r">
              <a:lnSpc>
                <a:spcPts val="3499"/>
              </a:lnSpc>
              <a:spcBef>
                <a:spcPct val="0"/>
              </a:spcBef>
            </a:pPr>
            <a:r>
              <a:rPr lang="en-US" sz="2499">
                <a:solidFill>
                  <a:srgbClr val="FFFFFF"/>
                </a:solidFill>
                <a:latin typeface="Kollektif"/>
              </a:rPr>
              <a:t>- Data Flow Analysis</a:t>
            </a:r>
          </a:p>
          <a:p>
            <a:pPr algn="r">
              <a:lnSpc>
                <a:spcPts val="3499"/>
              </a:lnSpc>
              <a:spcBef>
                <a:spcPct val="0"/>
              </a:spcBef>
            </a:pPr>
          </a:p>
          <a:p>
            <a:pPr algn="r">
              <a:lnSpc>
                <a:spcPts val="3499"/>
              </a:lnSpc>
              <a:spcBef>
                <a:spcPct val="0"/>
              </a:spcBef>
            </a:pPr>
            <a:r>
              <a:rPr lang="en-US" sz="2499">
                <a:solidFill>
                  <a:srgbClr val="FFFFFF"/>
                </a:solidFill>
                <a:latin typeface="Kollektif"/>
              </a:rPr>
              <a:t>### Behavioral Analysis</a:t>
            </a:r>
          </a:p>
          <a:p>
            <a:pPr algn="r">
              <a:lnSpc>
                <a:spcPts val="3499"/>
              </a:lnSpc>
              <a:spcBef>
                <a:spcPct val="0"/>
              </a:spcBef>
            </a:pPr>
            <a:r>
              <a:rPr lang="en-US" sz="2499">
                <a:solidFill>
                  <a:srgbClr val="FFFFFF"/>
                </a:solidFill>
                <a:latin typeface="Kollektif"/>
              </a:rPr>
              <a:t>- File System Changes</a:t>
            </a:r>
          </a:p>
          <a:p>
            <a:pPr algn="r">
              <a:lnSpc>
                <a:spcPts val="3499"/>
              </a:lnSpc>
              <a:spcBef>
                <a:spcPct val="0"/>
              </a:spcBef>
            </a:pPr>
            <a:r>
              <a:rPr lang="en-US" sz="2499">
                <a:solidFill>
                  <a:srgbClr val="FFFFFF"/>
                </a:solidFill>
                <a:latin typeface="Kollektif"/>
              </a:rPr>
              <a:t>- Registry/Preferences Modifications</a:t>
            </a:r>
          </a:p>
          <a:p>
            <a:pPr algn="r">
              <a:lnSpc>
                <a:spcPts val="3499"/>
              </a:lnSpc>
              <a:spcBef>
                <a:spcPct val="0"/>
              </a:spcBef>
            </a:pPr>
            <a:r>
              <a:rPr lang="en-US" sz="2499">
                <a:solidFill>
                  <a:srgbClr val="FFFFFF"/>
                </a:solidFill>
                <a:latin typeface="Kollektif"/>
              </a:rPr>
              <a:t>- Persistence Mechanisms</a:t>
            </a:r>
          </a:p>
          <a:p>
            <a:pPr algn="r">
              <a:lnSpc>
                <a:spcPts val="3499"/>
              </a:lnSpc>
              <a:spcBef>
                <a:spcPct val="0"/>
              </a:spcBef>
            </a:pPr>
          </a:p>
          <a:p>
            <a:pPr algn="r">
              <a:lnSpc>
                <a:spcPts val="3499"/>
              </a:lnSpc>
              <a:spcBef>
                <a:spcPct val="0"/>
              </a:spcBef>
            </a:pPr>
            <a:r>
              <a:rPr lang="en-US" sz="2499">
                <a:solidFill>
                  <a:srgbClr val="FFFFFF"/>
                </a:solidFill>
                <a:latin typeface="Kollektif"/>
              </a:rPr>
              <a:t>### Network Analysis</a:t>
            </a:r>
          </a:p>
          <a:p>
            <a:pPr algn="r">
              <a:lnSpc>
                <a:spcPts val="3499"/>
              </a:lnSpc>
              <a:spcBef>
                <a:spcPct val="0"/>
              </a:spcBef>
            </a:pPr>
            <a:r>
              <a:rPr lang="en-US" sz="2499">
                <a:solidFill>
                  <a:srgbClr val="FFFFFF"/>
                </a:solidFill>
                <a:latin typeface="Kollektif"/>
              </a:rPr>
              <a:t>- DNS Requests</a:t>
            </a:r>
          </a:p>
          <a:p>
            <a:pPr algn="r">
              <a:lnSpc>
                <a:spcPts val="3499"/>
              </a:lnSpc>
              <a:spcBef>
                <a:spcPct val="0"/>
              </a:spcBef>
            </a:pPr>
            <a:r>
              <a:rPr lang="en-US" sz="2499">
                <a:solidFill>
                  <a:srgbClr val="FFFFFF"/>
                </a:solidFill>
                <a:latin typeface="Kollektif"/>
              </a:rPr>
              <a:t>- HTTP/HTTPS Traffic</a:t>
            </a:r>
          </a:p>
          <a:p>
            <a:pPr algn="r">
              <a:lnSpc>
                <a:spcPts val="3499"/>
              </a:lnSpc>
              <a:spcBef>
                <a:spcPct val="0"/>
              </a:spcBef>
            </a:pPr>
            <a:r>
              <a:rPr lang="en-US" sz="2499">
                <a:solidFill>
                  <a:srgbClr val="FFFFFF"/>
                </a:solidFill>
                <a:latin typeface="Kollektif"/>
              </a:rPr>
              <a:t>- Command and Control</a:t>
            </a:r>
          </a:p>
          <a:p>
            <a:pPr algn="r">
              <a:lnSpc>
                <a:spcPts val="3499"/>
              </a:lnSpc>
              <a:spcBef>
                <a:spcPct val="0"/>
              </a:spcBef>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242495"/>
            <a:ext cx="9547799" cy="11860619"/>
          </a:xfrm>
          <a:custGeom>
            <a:avLst/>
            <a:gdLst/>
            <a:ahLst/>
            <a:cxnLst/>
            <a:rect r="r" b="b" t="t" l="l"/>
            <a:pathLst>
              <a:path h="11860619" w="9547799">
                <a:moveTo>
                  <a:pt x="0" y="0"/>
                </a:moveTo>
                <a:lnTo>
                  <a:pt x="9547799" y="0"/>
                </a:lnTo>
                <a:lnTo>
                  <a:pt x="9547799" y="11860620"/>
                </a:lnTo>
                <a:lnTo>
                  <a:pt x="0" y="118606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489537"/>
            <a:ext cx="5878197" cy="1848960"/>
          </a:xfrm>
          <a:custGeom>
            <a:avLst/>
            <a:gdLst/>
            <a:ahLst/>
            <a:cxnLst/>
            <a:rect r="r" b="b" t="t" l="l"/>
            <a:pathLst>
              <a:path h="1848960" w="5878197">
                <a:moveTo>
                  <a:pt x="0" y="0"/>
                </a:moveTo>
                <a:lnTo>
                  <a:pt x="5878197" y="0"/>
                </a:lnTo>
                <a:lnTo>
                  <a:pt x="5878197" y="1848961"/>
                </a:lnTo>
                <a:lnTo>
                  <a:pt x="0" y="1848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20318" y="4218140"/>
            <a:ext cx="12154901" cy="4380144"/>
          </a:xfrm>
          <a:custGeom>
            <a:avLst/>
            <a:gdLst/>
            <a:ahLst/>
            <a:cxnLst/>
            <a:rect r="r" b="b" t="t" l="l"/>
            <a:pathLst>
              <a:path h="4380144" w="12154901">
                <a:moveTo>
                  <a:pt x="0" y="0"/>
                </a:moveTo>
                <a:lnTo>
                  <a:pt x="12154900" y="0"/>
                </a:lnTo>
                <a:lnTo>
                  <a:pt x="12154900" y="4380144"/>
                </a:lnTo>
                <a:lnTo>
                  <a:pt x="0" y="4380144"/>
                </a:lnTo>
                <a:lnTo>
                  <a:pt x="0" y="0"/>
                </a:lnTo>
                <a:close/>
              </a:path>
            </a:pathLst>
          </a:custGeom>
          <a:blipFill>
            <a:blip r:embed="rId6"/>
            <a:stretch>
              <a:fillRect l="0" t="0" r="0" b="0"/>
            </a:stretch>
          </a:blipFill>
        </p:spPr>
      </p:sp>
      <p:sp>
        <p:nvSpPr>
          <p:cNvPr name="Freeform 5" id="5"/>
          <p:cNvSpPr/>
          <p:nvPr/>
        </p:nvSpPr>
        <p:spPr>
          <a:xfrm flipH="false" flipV="false" rot="0">
            <a:off x="11607595" y="224136"/>
            <a:ext cx="6460520" cy="3994004"/>
          </a:xfrm>
          <a:custGeom>
            <a:avLst/>
            <a:gdLst/>
            <a:ahLst/>
            <a:cxnLst/>
            <a:rect r="r" b="b" t="t" l="l"/>
            <a:pathLst>
              <a:path h="3994004" w="6460520">
                <a:moveTo>
                  <a:pt x="0" y="0"/>
                </a:moveTo>
                <a:lnTo>
                  <a:pt x="6460520" y="0"/>
                </a:lnTo>
                <a:lnTo>
                  <a:pt x="6460520" y="3994004"/>
                </a:lnTo>
                <a:lnTo>
                  <a:pt x="0" y="3994004"/>
                </a:lnTo>
                <a:lnTo>
                  <a:pt x="0" y="0"/>
                </a:lnTo>
                <a:close/>
              </a:path>
            </a:pathLst>
          </a:custGeom>
          <a:blipFill>
            <a:blip r:embed="rId7"/>
            <a:stretch>
              <a:fillRect l="0" t="0" r="0" b="0"/>
            </a:stretch>
          </a:blipFill>
        </p:spPr>
      </p:sp>
      <p:sp>
        <p:nvSpPr>
          <p:cNvPr name="TextBox 6" id="6"/>
          <p:cNvSpPr txBox="true"/>
          <p:nvPr/>
        </p:nvSpPr>
        <p:spPr>
          <a:xfrm rot="0">
            <a:off x="1437829" y="1798703"/>
            <a:ext cx="5059939" cy="1154430"/>
          </a:xfrm>
          <a:prstGeom prst="rect">
            <a:avLst/>
          </a:prstGeom>
        </p:spPr>
        <p:txBody>
          <a:bodyPr anchor="t" rtlCol="false" tIns="0" lIns="0" bIns="0" rIns="0">
            <a:spAutoFit/>
          </a:bodyPr>
          <a:lstStyle/>
          <a:p>
            <a:pPr algn="ctr">
              <a:lnSpc>
                <a:spcPts val="4620"/>
              </a:lnSpc>
            </a:pPr>
            <a:r>
              <a:rPr lang="en-US" sz="3300">
                <a:solidFill>
                  <a:srgbClr val="FFFFFF"/>
                </a:solidFill>
                <a:latin typeface="Roboto Bold"/>
              </a:rPr>
              <a:t>INTERESTING WORK:</a:t>
            </a:r>
          </a:p>
          <a:p>
            <a:pPr algn="ctr">
              <a:lnSpc>
                <a:spcPts val="4620"/>
              </a:lnSpc>
            </a:pPr>
            <a:r>
              <a:rPr lang="en-US" sz="3300">
                <a:solidFill>
                  <a:srgbClr val="FFFFFF"/>
                </a:solidFill>
                <a:latin typeface="Roboto Bold"/>
              </a:rPr>
              <a:t>ANOTHER APPROACH</a:t>
            </a:r>
          </a:p>
        </p:txBody>
      </p:sp>
      <p:sp>
        <p:nvSpPr>
          <p:cNvPr name="TextBox 7" id="7"/>
          <p:cNvSpPr txBox="true"/>
          <p:nvPr/>
        </p:nvSpPr>
        <p:spPr>
          <a:xfrm rot="0">
            <a:off x="420318" y="8977306"/>
            <a:ext cx="18120643" cy="807085"/>
          </a:xfrm>
          <a:prstGeom prst="rect">
            <a:avLst/>
          </a:prstGeom>
        </p:spPr>
        <p:txBody>
          <a:bodyPr anchor="t" rtlCol="false" tIns="0" lIns="0" bIns="0" rIns="0">
            <a:spAutoFit/>
          </a:bodyPr>
          <a:lstStyle/>
          <a:p>
            <a:pPr algn="ctr">
              <a:lnSpc>
                <a:spcPts val="6439"/>
              </a:lnSpc>
            </a:pPr>
            <a:r>
              <a:rPr lang="en-US" sz="4599" u="sng">
                <a:solidFill>
                  <a:srgbClr val="FFFFFF"/>
                </a:solidFill>
                <a:latin typeface="Arimo"/>
                <a:hlinkClick r:id="rId8" tooltip="https://ieeexplore.ieee.org/stamp/stamp.jsp?tp=&amp;arnumber=10299644"/>
              </a:rPr>
              <a:t>https://ieeexplore.ieee.org/stamp/stamp.jsp?tp=&amp;arnumber=10299644</a:t>
            </a:r>
          </a:p>
        </p:txBody>
      </p:sp>
    </p:spTree>
  </p:cSld>
  <p:clrMapOvr>
    <a:masterClrMapping/>
  </p:clrMapOvr>
  <p:transition spd="fast">
    <p:cover dir="l"/>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TextBox 2" id="2"/>
          <p:cNvSpPr txBox="true"/>
          <p:nvPr/>
        </p:nvSpPr>
        <p:spPr>
          <a:xfrm rot="0">
            <a:off x="1028700" y="1751426"/>
            <a:ext cx="16230600" cy="1009650"/>
          </a:xfrm>
          <a:prstGeom prst="rect">
            <a:avLst/>
          </a:prstGeom>
        </p:spPr>
        <p:txBody>
          <a:bodyPr anchor="t" rtlCol="false" tIns="0" lIns="0" bIns="0" rIns="0">
            <a:spAutoFit/>
          </a:bodyPr>
          <a:lstStyle/>
          <a:p>
            <a:pPr algn="ctr" marL="0" indent="0" lvl="0">
              <a:lnSpc>
                <a:spcPts val="7920"/>
              </a:lnSpc>
              <a:spcBef>
                <a:spcPct val="0"/>
              </a:spcBef>
            </a:pPr>
            <a:r>
              <a:rPr lang="en-US" sz="6600">
                <a:solidFill>
                  <a:srgbClr val="FFFFFF"/>
                </a:solidFill>
                <a:latin typeface="Roboto Bold"/>
              </a:rPr>
              <a:t>Challenges</a:t>
            </a:r>
          </a:p>
        </p:txBody>
      </p:sp>
      <p:sp>
        <p:nvSpPr>
          <p:cNvPr name="Freeform 3" id="3"/>
          <p:cNvSpPr/>
          <p:nvPr/>
        </p:nvSpPr>
        <p:spPr>
          <a:xfrm flipH="false" flipV="false" rot="0">
            <a:off x="-592217" y="8293384"/>
            <a:ext cx="19837040" cy="9461966"/>
          </a:xfrm>
          <a:custGeom>
            <a:avLst/>
            <a:gdLst/>
            <a:ahLst/>
            <a:cxnLst/>
            <a:rect r="r" b="b" t="t" l="l"/>
            <a:pathLst>
              <a:path h="9461966" w="19837040">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r:embed="rId3"/>
                </a:ext>
              </a:extLst>
            </a:blip>
            <a:stretch>
              <a:fillRect l="-27503" t="0" r="-24139" b="0"/>
            </a:stretch>
          </a:blipFill>
        </p:spPr>
      </p:sp>
      <p:grpSp>
        <p:nvGrpSpPr>
          <p:cNvPr name="Group 4" id="4"/>
          <p:cNvGrpSpPr/>
          <p:nvPr/>
        </p:nvGrpSpPr>
        <p:grpSpPr>
          <a:xfrm rot="0">
            <a:off x="1389122" y="3279726"/>
            <a:ext cx="4784495" cy="5859233"/>
            <a:chOff x="0" y="0"/>
            <a:chExt cx="1390252" cy="1702544"/>
          </a:xfrm>
        </p:grpSpPr>
        <p:sp>
          <p:nvSpPr>
            <p:cNvPr name="Freeform 5" id="5"/>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6" id="6"/>
            <p:cNvSpPr txBox="true"/>
            <p:nvPr/>
          </p:nvSpPr>
          <p:spPr>
            <a:xfrm>
              <a:off x="0" y="-57150"/>
              <a:ext cx="1390252" cy="1759694"/>
            </a:xfrm>
            <a:prstGeom prst="rect">
              <a:avLst/>
            </a:prstGeom>
          </p:spPr>
          <p:txBody>
            <a:bodyPr anchor="ctr" rtlCol="false" tIns="50800" lIns="50800" bIns="50800" rIns="50800"/>
            <a:lstStyle/>
            <a:p>
              <a:pPr algn="ctr">
                <a:lnSpc>
                  <a:spcPts val="3639"/>
                </a:lnSpc>
              </a:pPr>
            </a:p>
          </p:txBody>
        </p:sp>
      </p:grpSp>
      <p:sp>
        <p:nvSpPr>
          <p:cNvPr name="TextBox 7" id="7"/>
          <p:cNvSpPr txBox="true"/>
          <p:nvPr/>
        </p:nvSpPr>
        <p:spPr>
          <a:xfrm rot="0">
            <a:off x="1557470" y="3518725"/>
            <a:ext cx="4460858" cy="529590"/>
          </a:xfrm>
          <a:prstGeom prst="rect">
            <a:avLst/>
          </a:prstGeom>
        </p:spPr>
        <p:txBody>
          <a:bodyPr anchor="t" rtlCol="false" tIns="0" lIns="0" bIns="0" rIns="0">
            <a:spAutoFit/>
          </a:bodyPr>
          <a:lstStyle/>
          <a:p>
            <a:pPr algn="ctr" marL="0" indent="0" lvl="0">
              <a:lnSpc>
                <a:spcPts val="4290"/>
              </a:lnSpc>
              <a:spcBef>
                <a:spcPct val="0"/>
              </a:spcBef>
            </a:pPr>
            <a:r>
              <a:rPr lang="en-US" sz="3300">
                <a:solidFill>
                  <a:srgbClr val="18072B"/>
                </a:solidFill>
                <a:latin typeface="Aileron Bold"/>
              </a:rPr>
              <a:t>Obfuscation</a:t>
            </a:r>
          </a:p>
        </p:txBody>
      </p:sp>
      <p:sp>
        <p:nvSpPr>
          <p:cNvPr name="TextBox 8" id="8"/>
          <p:cNvSpPr txBox="true"/>
          <p:nvPr/>
        </p:nvSpPr>
        <p:spPr>
          <a:xfrm rot="0">
            <a:off x="1919396" y="4748814"/>
            <a:ext cx="3726319" cy="3544570"/>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18072B"/>
                </a:solidFill>
                <a:latin typeface="Kollektif"/>
              </a:rPr>
              <a:t>Over 80% of malware employs obfuscation to evade detection.</a:t>
            </a:r>
          </a:p>
          <a:p>
            <a:pPr algn="just" marL="474979" indent="-237490" lvl="1">
              <a:lnSpc>
                <a:spcPts val="3079"/>
              </a:lnSpc>
              <a:buFont typeface="Arial"/>
              <a:buChar char="•"/>
            </a:pPr>
            <a:r>
              <a:rPr lang="en-US" sz="2199">
                <a:solidFill>
                  <a:srgbClr val="18072B"/>
                </a:solidFill>
                <a:latin typeface="Kollektif"/>
              </a:rPr>
              <a:t>Obfuscation techniques include polymorphism, code encryption, and repackaging, making detection difficult.</a:t>
            </a:r>
          </a:p>
          <a:p>
            <a:pPr algn="just">
              <a:lnSpc>
                <a:spcPts val="3079"/>
              </a:lnSpc>
            </a:pPr>
          </a:p>
        </p:txBody>
      </p:sp>
      <p:sp>
        <p:nvSpPr>
          <p:cNvPr name="Freeform 9" id="9"/>
          <p:cNvSpPr/>
          <p:nvPr/>
        </p:nvSpPr>
        <p:spPr>
          <a:xfrm flipH="false" flipV="false" rot="0">
            <a:off x="176585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6751753" y="3279726"/>
            <a:ext cx="4784495" cy="5859233"/>
            <a:chOff x="0" y="0"/>
            <a:chExt cx="1390252" cy="1702544"/>
          </a:xfrm>
        </p:grpSpPr>
        <p:sp>
          <p:nvSpPr>
            <p:cNvPr name="Freeform 13" id="13"/>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14" id="14"/>
            <p:cNvSpPr txBox="true"/>
            <p:nvPr/>
          </p:nvSpPr>
          <p:spPr>
            <a:xfrm>
              <a:off x="0" y="-57150"/>
              <a:ext cx="1390252" cy="1759694"/>
            </a:xfrm>
            <a:prstGeom prst="rect">
              <a:avLst/>
            </a:prstGeom>
          </p:spPr>
          <p:txBody>
            <a:bodyPr anchor="ctr" rtlCol="false" tIns="50800" lIns="50800" bIns="50800" rIns="50800"/>
            <a:lstStyle/>
            <a:p>
              <a:pPr algn="ctr">
                <a:lnSpc>
                  <a:spcPts val="3639"/>
                </a:lnSpc>
              </a:pPr>
            </a:p>
          </p:txBody>
        </p:sp>
      </p:grpSp>
      <p:sp>
        <p:nvSpPr>
          <p:cNvPr name="TextBox 15" id="15"/>
          <p:cNvSpPr txBox="true"/>
          <p:nvPr/>
        </p:nvSpPr>
        <p:spPr>
          <a:xfrm rot="0">
            <a:off x="6920100" y="3518725"/>
            <a:ext cx="4460858" cy="529590"/>
          </a:xfrm>
          <a:prstGeom prst="rect">
            <a:avLst/>
          </a:prstGeom>
        </p:spPr>
        <p:txBody>
          <a:bodyPr anchor="t" rtlCol="false" tIns="0" lIns="0" bIns="0" rIns="0">
            <a:spAutoFit/>
          </a:bodyPr>
          <a:lstStyle/>
          <a:p>
            <a:pPr algn="ctr" marL="0" indent="0" lvl="0">
              <a:lnSpc>
                <a:spcPts val="4290"/>
              </a:lnSpc>
              <a:spcBef>
                <a:spcPct val="0"/>
              </a:spcBef>
            </a:pPr>
            <a:r>
              <a:rPr lang="en-US" sz="3300">
                <a:solidFill>
                  <a:srgbClr val="18072B"/>
                </a:solidFill>
                <a:latin typeface="Aileron Bold"/>
              </a:rPr>
              <a:t>Large-Scale Datasets</a:t>
            </a:r>
          </a:p>
        </p:txBody>
      </p:sp>
      <p:sp>
        <p:nvSpPr>
          <p:cNvPr name="TextBox 16" id="16"/>
          <p:cNvSpPr txBox="true"/>
          <p:nvPr/>
        </p:nvSpPr>
        <p:spPr>
          <a:xfrm rot="0">
            <a:off x="7016889" y="4497969"/>
            <a:ext cx="3726319" cy="3544570"/>
          </a:xfrm>
          <a:prstGeom prst="rect">
            <a:avLst/>
          </a:prstGeom>
        </p:spPr>
        <p:txBody>
          <a:bodyPr anchor="t" rtlCol="false" tIns="0" lIns="0" bIns="0" rIns="0">
            <a:spAutoFit/>
          </a:bodyPr>
          <a:lstStyle/>
          <a:p>
            <a:pPr algn="just">
              <a:lnSpc>
                <a:spcPts val="3079"/>
              </a:lnSpc>
            </a:pPr>
          </a:p>
          <a:p>
            <a:pPr algn="just" marL="474979" indent="-237490" lvl="1">
              <a:lnSpc>
                <a:spcPts val="3079"/>
              </a:lnSpc>
              <a:buFont typeface="Arial"/>
              <a:buChar char="•"/>
            </a:pPr>
            <a:r>
              <a:rPr lang="en-US" sz="2199">
                <a:solidFill>
                  <a:srgbClr val="18072B"/>
                </a:solidFill>
                <a:latin typeface="Kollektif"/>
              </a:rPr>
              <a:t>Effective training of CNN models requires large, diverse datasets.</a:t>
            </a:r>
          </a:p>
          <a:p>
            <a:pPr algn="just" marL="474979" indent="-237490" lvl="1">
              <a:lnSpc>
                <a:spcPts val="3079"/>
              </a:lnSpc>
              <a:buFont typeface="Arial"/>
              <a:buChar char="•"/>
            </a:pPr>
            <a:r>
              <a:rPr lang="en-US" sz="2199">
                <a:solidFill>
                  <a:srgbClr val="18072B"/>
                </a:solidFill>
                <a:latin typeface="Kollektif"/>
              </a:rPr>
              <a:t>Collecting and annotating these datasets is time-consuming and labor-intensive.</a:t>
            </a:r>
          </a:p>
          <a:p>
            <a:pPr algn="just">
              <a:lnSpc>
                <a:spcPts val="3079"/>
              </a:lnSpc>
            </a:pPr>
          </a:p>
        </p:txBody>
      </p:sp>
      <p:sp>
        <p:nvSpPr>
          <p:cNvPr name="Freeform 17" id="17"/>
          <p:cNvSpPr/>
          <p:nvPr/>
        </p:nvSpPr>
        <p:spPr>
          <a:xfrm flipH="false" flipV="false" rot="0">
            <a:off x="712848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8" id="18"/>
          <p:cNvGrpSpPr/>
          <p:nvPr/>
        </p:nvGrpSpPr>
        <p:grpSpPr>
          <a:xfrm rot="0">
            <a:off x="12114383" y="3279726"/>
            <a:ext cx="4784495" cy="5859233"/>
            <a:chOff x="0" y="0"/>
            <a:chExt cx="1390252" cy="1702544"/>
          </a:xfrm>
        </p:grpSpPr>
        <p:sp>
          <p:nvSpPr>
            <p:cNvPr name="Freeform 19" id="19"/>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20" id="20"/>
            <p:cNvSpPr txBox="true"/>
            <p:nvPr/>
          </p:nvSpPr>
          <p:spPr>
            <a:xfrm>
              <a:off x="0" y="-57150"/>
              <a:ext cx="1390252" cy="1759694"/>
            </a:xfrm>
            <a:prstGeom prst="rect">
              <a:avLst/>
            </a:prstGeom>
          </p:spPr>
          <p:txBody>
            <a:bodyPr anchor="ctr" rtlCol="false" tIns="50800" lIns="50800" bIns="50800" rIns="50800"/>
            <a:lstStyle/>
            <a:p>
              <a:pPr algn="ctr">
                <a:lnSpc>
                  <a:spcPts val="3639"/>
                </a:lnSpc>
              </a:pPr>
            </a:p>
          </p:txBody>
        </p:sp>
      </p:grpSp>
      <p:sp>
        <p:nvSpPr>
          <p:cNvPr name="TextBox 21" id="21"/>
          <p:cNvSpPr txBox="true"/>
          <p:nvPr/>
        </p:nvSpPr>
        <p:spPr>
          <a:xfrm rot="0">
            <a:off x="12441122" y="3518725"/>
            <a:ext cx="4302465" cy="432435"/>
          </a:xfrm>
          <a:prstGeom prst="rect">
            <a:avLst/>
          </a:prstGeom>
        </p:spPr>
        <p:txBody>
          <a:bodyPr anchor="t" rtlCol="false" tIns="0" lIns="0" bIns="0" rIns="0">
            <a:spAutoFit/>
          </a:bodyPr>
          <a:lstStyle/>
          <a:p>
            <a:pPr algn="ctr" marL="0" indent="0" lvl="0">
              <a:lnSpc>
                <a:spcPts val="3510"/>
              </a:lnSpc>
              <a:spcBef>
                <a:spcPct val="0"/>
              </a:spcBef>
            </a:pPr>
            <a:r>
              <a:rPr lang="en-US" sz="2700">
                <a:solidFill>
                  <a:srgbClr val="18072B"/>
                </a:solidFill>
                <a:latin typeface="Aileron Bold"/>
              </a:rPr>
              <a:t>Robust Feature Extraction</a:t>
            </a:r>
          </a:p>
        </p:txBody>
      </p:sp>
      <p:sp>
        <p:nvSpPr>
          <p:cNvPr name="TextBox 22" id="22"/>
          <p:cNvSpPr txBox="true"/>
          <p:nvPr/>
        </p:nvSpPr>
        <p:spPr>
          <a:xfrm rot="0">
            <a:off x="12383972" y="4748814"/>
            <a:ext cx="3726319" cy="3154045"/>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18072B"/>
                </a:solidFill>
                <a:latin typeface="Kollektif"/>
              </a:rPr>
              <a:t>Extracting robust and discriminative features from malware is crucial for accurate detection.</a:t>
            </a:r>
          </a:p>
          <a:p>
            <a:pPr algn="just" marL="474979" indent="-237490" lvl="1">
              <a:lnSpc>
                <a:spcPts val="3079"/>
              </a:lnSpc>
              <a:buFont typeface="Arial"/>
              <a:buChar char="•"/>
            </a:pPr>
            <a:r>
              <a:rPr lang="en-US" sz="2199">
                <a:solidFill>
                  <a:srgbClr val="18072B"/>
                </a:solidFill>
                <a:latin typeface="Kollektif"/>
              </a:rPr>
              <a:t>Current methods may lose critical information during feature extraction.</a:t>
            </a:r>
          </a:p>
          <a:p>
            <a:pPr algn="just">
              <a:lnSpc>
                <a:spcPts val="3079"/>
              </a:lnSpc>
            </a:pPr>
          </a:p>
        </p:txBody>
      </p:sp>
      <p:sp>
        <p:nvSpPr>
          <p:cNvPr name="Freeform 23" id="23"/>
          <p:cNvSpPr/>
          <p:nvPr/>
        </p:nvSpPr>
        <p:spPr>
          <a:xfrm flipH="false" flipV="false" rot="0">
            <a:off x="1249111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cover dir="u"/>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0">
            <a:off x="-592217" y="8293384"/>
            <a:ext cx="19837040" cy="9461966"/>
          </a:xfrm>
          <a:custGeom>
            <a:avLst/>
            <a:gdLst/>
            <a:ahLst/>
            <a:cxnLst/>
            <a:rect r="r" b="b" t="t" l="l"/>
            <a:pathLst>
              <a:path h="9461966" w="19837040">
                <a:moveTo>
                  <a:pt x="0" y="0"/>
                </a:moveTo>
                <a:lnTo>
                  <a:pt x="19837039" y="0"/>
                </a:lnTo>
                <a:lnTo>
                  <a:pt x="19837039" y="9461966"/>
                </a:lnTo>
                <a:lnTo>
                  <a:pt x="0" y="9461966"/>
                </a:lnTo>
                <a:lnTo>
                  <a:pt x="0" y="0"/>
                </a:lnTo>
                <a:close/>
              </a:path>
            </a:pathLst>
          </a:custGeom>
          <a:blipFill>
            <a:blip r:embed="rId2">
              <a:extLst>
                <a:ext uri="{96DAC541-7B7A-43D3-8B79-37D633B846F1}">
                  <asvg:svgBlip xmlns:asvg="http://schemas.microsoft.com/office/drawing/2016/SVG/main" r:embed="rId3"/>
                </a:ext>
              </a:extLst>
            </a:blip>
            <a:stretch>
              <a:fillRect l="-27503" t="0" r="-24139" b="0"/>
            </a:stretch>
          </a:blipFill>
        </p:spPr>
      </p:sp>
      <p:grpSp>
        <p:nvGrpSpPr>
          <p:cNvPr name="Group 3" id="3"/>
          <p:cNvGrpSpPr/>
          <p:nvPr/>
        </p:nvGrpSpPr>
        <p:grpSpPr>
          <a:xfrm rot="0">
            <a:off x="1389122" y="3279726"/>
            <a:ext cx="4784495" cy="5859233"/>
            <a:chOff x="0" y="0"/>
            <a:chExt cx="1390252" cy="1702544"/>
          </a:xfrm>
        </p:grpSpPr>
        <p:sp>
          <p:nvSpPr>
            <p:cNvPr name="Freeform 4" id="4"/>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5" id="5"/>
            <p:cNvSpPr txBox="true"/>
            <p:nvPr/>
          </p:nvSpPr>
          <p:spPr>
            <a:xfrm>
              <a:off x="0" y="-57150"/>
              <a:ext cx="1390252" cy="1759694"/>
            </a:xfrm>
            <a:prstGeom prst="rect">
              <a:avLst/>
            </a:prstGeom>
          </p:spPr>
          <p:txBody>
            <a:bodyPr anchor="ctr" rtlCol="false" tIns="50800" lIns="50800" bIns="50800" rIns="50800"/>
            <a:lstStyle/>
            <a:p>
              <a:pPr algn="ctr">
                <a:lnSpc>
                  <a:spcPts val="3639"/>
                </a:lnSpc>
              </a:pPr>
            </a:p>
          </p:txBody>
        </p:sp>
      </p:grpSp>
      <p:sp>
        <p:nvSpPr>
          <p:cNvPr name="TextBox 6" id="6"/>
          <p:cNvSpPr txBox="true"/>
          <p:nvPr/>
        </p:nvSpPr>
        <p:spPr>
          <a:xfrm rot="0">
            <a:off x="1557470" y="3518725"/>
            <a:ext cx="4460858" cy="779145"/>
          </a:xfrm>
          <a:prstGeom prst="rect">
            <a:avLst/>
          </a:prstGeom>
        </p:spPr>
        <p:txBody>
          <a:bodyPr anchor="t" rtlCol="false" tIns="0" lIns="0" bIns="0" rIns="0">
            <a:spAutoFit/>
          </a:bodyPr>
          <a:lstStyle/>
          <a:p>
            <a:pPr algn="ctr" marL="0" indent="0" lvl="0">
              <a:lnSpc>
                <a:spcPts val="3120"/>
              </a:lnSpc>
              <a:spcBef>
                <a:spcPct val="0"/>
              </a:spcBef>
            </a:pPr>
            <a:r>
              <a:rPr lang="en-US" sz="2400">
                <a:solidFill>
                  <a:srgbClr val="18072B"/>
                </a:solidFill>
                <a:latin typeface="Aileron Bold"/>
              </a:rPr>
              <a:t>Multi-Level Detection Mechanisms</a:t>
            </a:r>
          </a:p>
        </p:txBody>
      </p:sp>
      <p:sp>
        <p:nvSpPr>
          <p:cNvPr name="Freeform 7" id="7"/>
          <p:cNvSpPr/>
          <p:nvPr/>
        </p:nvSpPr>
        <p:spPr>
          <a:xfrm flipH="false" flipV="false" rot="0">
            <a:off x="176585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2114383" y="3279726"/>
            <a:ext cx="4784495" cy="5859233"/>
            <a:chOff x="0" y="0"/>
            <a:chExt cx="1390252" cy="1702544"/>
          </a:xfrm>
        </p:grpSpPr>
        <p:sp>
          <p:nvSpPr>
            <p:cNvPr name="Freeform 11" id="11"/>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name="TextBox 12" id="12"/>
            <p:cNvSpPr txBox="true"/>
            <p:nvPr/>
          </p:nvSpPr>
          <p:spPr>
            <a:xfrm>
              <a:off x="0" y="-57150"/>
              <a:ext cx="1390252" cy="1759694"/>
            </a:xfrm>
            <a:prstGeom prst="rect">
              <a:avLst/>
            </a:prstGeom>
          </p:spPr>
          <p:txBody>
            <a:bodyPr anchor="ctr" rtlCol="false" tIns="50800" lIns="50800" bIns="50800" rIns="50800"/>
            <a:lstStyle/>
            <a:p>
              <a:pPr algn="ctr">
                <a:lnSpc>
                  <a:spcPts val="3639"/>
                </a:lnSpc>
              </a:pPr>
            </a:p>
          </p:txBody>
        </p:sp>
      </p:grpSp>
      <p:sp>
        <p:nvSpPr>
          <p:cNvPr name="Freeform 13" id="13"/>
          <p:cNvSpPr/>
          <p:nvPr/>
        </p:nvSpPr>
        <p:spPr>
          <a:xfrm flipH="false" flipV="false" rot="0">
            <a:off x="1249111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7509433" y="4237515"/>
            <a:ext cx="3269135" cy="3478372"/>
          </a:xfrm>
          <a:custGeom>
            <a:avLst/>
            <a:gdLst/>
            <a:ahLst/>
            <a:cxnLst/>
            <a:rect r="r" b="b" t="t" l="l"/>
            <a:pathLst>
              <a:path h="3478372" w="3269135">
                <a:moveTo>
                  <a:pt x="0" y="0"/>
                </a:moveTo>
                <a:lnTo>
                  <a:pt x="3269134" y="0"/>
                </a:lnTo>
                <a:lnTo>
                  <a:pt x="3269134" y="3478372"/>
                </a:lnTo>
                <a:lnTo>
                  <a:pt x="0" y="3478372"/>
                </a:lnTo>
                <a:lnTo>
                  <a:pt x="0" y="0"/>
                </a:lnTo>
                <a:close/>
              </a:path>
            </a:pathLst>
          </a:custGeom>
          <a:blipFill>
            <a:blip r:embed="rId8"/>
            <a:stretch>
              <a:fillRect l="-30687" t="0" r="-29072" b="0"/>
            </a:stretch>
          </a:blipFill>
        </p:spPr>
      </p:sp>
      <p:sp>
        <p:nvSpPr>
          <p:cNvPr name="TextBox 15" id="15"/>
          <p:cNvSpPr txBox="true"/>
          <p:nvPr/>
        </p:nvSpPr>
        <p:spPr>
          <a:xfrm rot="0">
            <a:off x="1028700" y="1751426"/>
            <a:ext cx="16230600" cy="1009650"/>
          </a:xfrm>
          <a:prstGeom prst="rect">
            <a:avLst/>
          </a:prstGeom>
        </p:spPr>
        <p:txBody>
          <a:bodyPr anchor="t" rtlCol="false" tIns="0" lIns="0" bIns="0" rIns="0">
            <a:spAutoFit/>
          </a:bodyPr>
          <a:lstStyle/>
          <a:p>
            <a:pPr algn="ctr" marL="0" indent="0" lvl="0">
              <a:lnSpc>
                <a:spcPts val="7920"/>
              </a:lnSpc>
              <a:spcBef>
                <a:spcPct val="0"/>
              </a:spcBef>
            </a:pPr>
            <a:r>
              <a:rPr lang="en-US" sz="6600">
                <a:solidFill>
                  <a:srgbClr val="FFFFFF"/>
                </a:solidFill>
                <a:latin typeface="Roboto Bold"/>
              </a:rPr>
              <a:t>Challenges</a:t>
            </a:r>
          </a:p>
        </p:txBody>
      </p:sp>
      <p:sp>
        <p:nvSpPr>
          <p:cNvPr name="TextBox 16" id="16"/>
          <p:cNvSpPr txBox="true"/>
          <p:nvPr/>
        </p:nvSpPr>
        <p:spPr>
          <a:xfrm rot="0">
            <a:off x="1919396" y="4748814"/>
            <a:ext cx="3726319" cy="3154045"/>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18072B"/>
                </a:solidFill>
                <a:latin typeface="Kollektif"/>
              </a:rPr>
              <a:t>Single-level detection mechanisms may not be sufficient to detect sophisticated malware.</a:t>
            </a:r>
          </a:p>
          <a:p>
            <a:pPr algn="just" marL="474979" indent="-237490" lvl="1">
              <a:lnSpc>
                <a:spcPts val="3079"/>
              </a:lnSpc>
              <a:buFont typeface="Arial"/>
              <a:buChar char="•"/>
            </a:pPr>
            <a:r>
              <a:rPr lang="en-US" sz="2199">
                <a:solidFill>
                  <a:srgbClr val="18072B"/>
                </a:solidFill>
                <a:latin typeface="Kollektif"/>
              </a:rPr>
              <a:t>Existing methods often rely on either static or dynamic analysis alone.</a:t>
            </a:r>
          </a:p>
          <a:p>
            <a:pPr algn="just">
              <a:lnSpc>
                <a:spcPts val="3079"/>
              </a:lnSpc>
            </a:pPr>
          </a:p>
        </p:txBody>
      </p:sp>
      <p:sp>
        <p:nvSpPr>
          <p:cNvPr name="TextBox 17" id="17"/>
          <p:cNvSpPr txBox="true"/>
          <p:nvPr/>
        </p:nvSpPr>
        <p:spPr>
          <a:xfrm rot="0">
            <a:off x="12441122" y="3518725"/>
            <a:ext cx="4302465" cy="494030"/>
          </a:xfrm>
          <a:prstGeom prst="rect">
            <a:avLst/>
          </a:prstGeom>
        </p:spPr>
        <p:txBody>
          <a:bodyPr anchor="t" rtlCol="false" tIns="0" lIns="0" bIns="0" rIns="0">
            <a:spAutoFit/>
          </a:bodyPr>
          <a:lstStyle/>
          <a:p>
            <a:pPr algn="ctr" marL="0" indent="0" lvl="0">
              <a:lnSpc>
                <a:spcPts val="4030"/>
              </a:lnSpc>
              <a:spcBef>
                <a:spcPct val="0"/>
              </a:spcBef>
            </a:pPr>
            <a:r>
              <a:rPr lang="en-US" sz="3100">
                <a:solidFill>
                  <a:srgbClr val="18072B"/>
                </a:solidFill>
                <a:latin typeface="Aileron Bold"/>
              </a:rPr>
              <a:t>Robust Models</a:t>
            </a:r>
          </a:p>
        </p:txBody>
      </p:sp>
      <p:sp>
        <p:nvSpPr>
          <p:cNvPr name="TextBox 18" id="18"/>
          <p:cNvSpPr txBox="true"/>
          <p:nvPr/>
        </p:nvSpPr>
        <p:spPr>
          <a:xfrm rot="0">
            <a:off x="12644656" y="4748814"/>
            <a:ext cx="3726319" cy="3154045"/>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18072B"/>
                </a:solidFill>
                <a:latin typeface="Kollektif"/>
              </a:rPr>
              <a:t>Models must generalize well to new, unseen malware variants.</a:t>
            </a:r>
          </a:p>
          <a:p>
            <a:pPr algn="just" marL="474979" indent="-237490" lvl="1">
              <a:lnSpc>
                <a:spcPts val="3079"/>
              </a:lnSpc>
              <a:buFont typeface="Arial"/>
              <a:buChar char="•"/>
            </a:pPr>
            <a:r>
              <a:rPr lang="en-US" sz="2199">
                <a:solidFill>
                  <a:srgbClr val="18072B"/>
                </a:solidFill>
                <a:latin typeface="Kollektif"/>
              </a:rPr>
              <a:t>Overfitting to training data can reduce model effectiveness on real-world data.</a:t>
            </a:r>
          </a:p>
          <a:p>
            <a:pPr algn="just">
              <a:lnSpc>
                <a:spcPts val="3079"/>
              </a:lnSpc>
            </a:pPr>
          </a:p>
        </p:txBody>
      </p:sp>
    </p:spTree>
  </p:cSld>
  <p:clrMapOvr>
    <a:masterClrMapping/>
  </p:clrMapOvr>
  <p:transition spd="fast">
    <p:cover dir="l"/>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43309" y="1864076"/>
            <a:ext cx="23507648" cy="7394224"/>
          </a:xfrm>
          <a:custGeom>
            <a:avLst/>
            <a:gdLst/>
            <a:ahLst/>
            <a:cxnLst/>
            <a:rect r="r" b="b" t="t" l="l"/>
            <a:pathLst>
              <a:path h="7394224" w="23507648">
                <a:moveTo>
                  <a:pt x="0" y="0"/>
                </a:moveTo>
                <a:lnTo>
                  <a:pt x="23507648" y="0"/>
                </a:lnTo>
                <a:lnTo>
                  <a:pt x="23507648" y="7394224"/>
                </a:lnTo>
                <a:lnTo>
                  <a:pt x="0" y="73942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604369" y="633168"/>
            <a:ext cx="12612292" cy="1137285"/>
          </a:xfrm>
          <a:prstGeom prst="rect">
            <a:avLst/>
          </a:prstGeom>
        </p:spPr>
        <p:txBody>
          <a:bodyPr anchor="t" rtlCol="false" tIns="0" lIns="0" bIns="0" rIns="0">
            <a:spAutoFit/>
          </a:bodyPr>
          <a:lstStyle/>
          <a:p>
            <a:pPr algn="ctr">
              <a:lnSpc>
                <a:spcPts val="9240"/>
              </a:lnSpc>
            </a:pPr>
            <a:r>
              <a:rPr lang="en-US" sz="6600">
                <a:solidFill>
                  <a:srgbClr val="18072B"/>
                </a:solidFill>
                <a:latin typeface="Roboto Bold"/>
              </a:rPr>
              <a:t>Summary</a:t>
            </a:r>
          </a:p>
        </p:txBody>
      </p:sp>
      <p:sp>
        <p:nvSpPr>
          <p:cNvPr name="TextBox 4" id="4"/>
          <p:cNvSpPr txBox="true"/>
          <p:nvPr/>
        </p:nvSpPr>
        <p:spPr>
          <a:xfrm rot="0">
            <a:off x="1593843" y="1721201"/>
            <a:ext cx="15878063" cy="7821459"/>
          </a:xfrm>
          <a:prstGeom prst="rect">
            <a:avLst/>
          </a:prstGeom>
        </p:spPr>
        <p:txBody>
          <a:bodyPr anchor="t" rtlCol="false" tIns="0" lIns="0" bIns="0" rIns="0">
            <a:spAutoFit/>
          </a:bodyPr>
          <a:lstStyle/>
          <a:p>
            <a:pPr algn="l" marL="797434" indent="-398717" lvl="1">
              <a:lnSpc>
                <a:spcPts val="5170"/>
              </a:lnSpc>
              <a:buFont typeface="Arial"/>
              <a:buChar char="•"/>
            </a:pPr>
            <a:r>
              <a:rPr lang="en-US" sz="3693">
                <a:solidFill>
                  <a:srgbClr val="FFFFFF"/>
                </a:solidFill>
                <a:latin typeface="Kollektif Bold"/>
              </a:rPr>
              <a:t>Importance of CNNs in AMD:</a:t>
            </a:r>
          </a:p>
          <a:p>
            <a:pPr algn="l" marL="1594867" indent="-531622" lvl="2">
              <a:lnSpc>
                <a:spcPts val="5170"/>
              </a:lnSpc>
              <a:buFont typeface="Arial"/>
              <a:buChar char="⚬"/>
            </a:pPr>
            <a:r>
              <a:rPr lang="en-US" sz="3693">
                <a:solidFill>
                  <a:srgbClr val="FFFFFF"/>
                </a:solidFill>
                <a:latin typeface="Kollektif Bold"/>
              </a:rPr>
              <a:t>CNNs have shown significant potential in improving the accuracy and efficiency of malware detection.</a:t>
            </a:r>
          </a:p>
          <a:p>
            <a:pPr algn="l" marL="1594867" indent="-531622" lvl="2">
              <a:lnSpc>
                <a:spcPts val="5170"/>
              </a:lnSpc>
              <a:buFont typeface="Arial"/>
              <a:buChar char="⚬"/>
            </a:pPr>
            <a:r>
              <a:rPr lang="en-US" sz="3693">
                <a:solidFill>
                  <a:srgbClr val="FFFFFF"/>
                </a:solidFill>
                <a:latin typeface="Kollektif Bold"/>
              </a:rPr>
              <a:t>Their ability to process raw data and automatically extract features makes them suitable for AMD.</a:t>
            </a:r>
          </a:p>
          <a:p>
            <a:pPr algn="l">
              <a:lnSpc>
                <a:spcPts val="5170"/>
              </a:lnSpc>
            </a:pPr>
          </a:p>
          <a:p>
            <a:pPr algn="l" marL="797434" indent="-398717" lvl="1">
              <a:lnSpc>
                <a:spcPts val="5170"/>
              </a:lnSpc>
              <a:buFont typeface="Arial"/>
              <a:buChar char="•"/>
            </a:pPr>
            <a:r>
              <a:rPr lang="en-US" sz="3693">
                <a:solidFill>
                  <a:srgbClr val="FFFFFF"/>
                </a:solidFill>
                <a:latin typeface="Kollektif Bold"/>
              </a:rPr>
              <a:t>Need for Continuous Research:</a:t>
            </a:r>
          </a:p>
          <a:p>
            <a:pPr algn="l" marL="1594867" indent="-531622" lvl="2">
              <a:lnSpc>
                <a:spcPts val="5170"/>
              </a:lnSpc>
              <a:buFont typeface="Arial"/>
              <a:buChar char="⚬"/>
            </a:pPr>
            <a:r>
              <a:rPr lang="en-US" sz="3693">
                <a:solidFill>
                  <a:srgbClr val="FFFFFF"/>
                </a:solidFill>
                <a:latin typeface="Kollektif Bold"/>
              </a:rPr>
              <a:t>As malware techniques evolve, continuous research and innovation are necessary.</a:t>
            </a:r>
          </a:p>
          <a:p>
            <a:pPr algn="l" marL="1594867" indent="-531622" lvl="2">
              <a:lnSpc>
                <a:spcPts val="5170"/>
              </a:lnSpc>
              <a:buFont typeface="Arial"/>
              <a:buChar char="⚬"/>
            </a:pPr>
            <a:r>
              <a:rPr lang="en-US" sz="3693">
                <a:solidFill>
                  <a:srgbClr val="FFFFFF"/>
                </a:solidFill>
                <a:latin typeface="Kollektif Bold"/>
              </a:rPr>
              <a:t>Researchers must focus on developing models that can adapt to new threats and improve over time.</a:t>
            </a:r>
          </a:p>
          <a:p>
            <a:pPr algn="l">
              <a:lnSpc>
                <a:spcPts val="5170"/>
              </a:lnSpc>
            </a:pPr>
          </a:p>
        </p:txBody>
      </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fast">
    <p:cover dir="l"/>
  </p:transition>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grpSp>
        <p:nvGrpSpPr>
          <p:cNvPr name="Group 2" id="2"/>
          <p:cNvGrpSpPr/>
          <p:nvPr/>
        </p:nvGrpSpPr>
        <p:grpSpPr>
          <a:xfrm rot="0">
            <a:off x="-961672" y="3235847"/>
            <a:ext cx="20943650" cy="5169447"/>
            <a:chOff x="0" y="0"/>
            <a:chExt cx="5516023" cy="1361500"/>
          </a:xfrm>
        </p:grpSpPr>
        <p:sp>
          <p:nvSpPr>
            <p:cNvPr name="Freeform 3" id="3"/>
            <p:cNvSpPr/>
            <p:nvPr/>
          </p:nvSpPr>
          <p:spPr>
            <a:xfrm flipH="false" flipV="false" rot="0">
              <a:off x="0" y="0"/>
              <a:ext cx="5516023" cy="1361500"/>
            </a:xfrm>
            <a:custGeom>
              <a:avLst/>
              <a:gdLst/>
              <a:ahLst/>
              <a:cxnLst/>
              <a:rect r="r" b="b" t="t" l="l"/>
              <a:pathLst>
                <a:path h="1361500" w="5516023">
                  <a:moveTo>
                    <a:pt x="0" y="0"/>
                  </a:moveTo>
                  <a:lnTo>
                    <a:pt x="5516023" y="0"/>
                  </a:lnTo>
                  <a:lnTo>
                    <a:pt x="5516023" y="1361500"/>
                  </a:lnTo>
                  <a:lnTo>
                    <a:pt x="0" y="1361500"/>
                  </a:lnTo>
                  <a:close/>
                </a:path>
              </a:pathLst>
            </a:custGeom>
            <a:solidFill>
              <a:srgbClr val="FFFFFF"/>
            </a:solidFill>
          </p:spPr>
        </p:sp>
        <p:sp>
          <p:nvSpPr>
            <p:cNvPr name="TextBox 4" id="4"/>
            <p:cNvSpPr txBox="true"/>
            <p:nvPr/>
          </p:nvSpPr>
          <p:spPr>
            <a:xfrm>
              <a:off x="0" y="-47625"/>
              <a:ext cx="5516023" cy="1409125"/>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3968458" y="0"/>
            <a:ext cx="10351083" cy="10351083"/>
          </a:xfrm>
          <a:custGeom>
            <a:avLst/>
            <a:gdLst/>
            <a:ahLst/>
            <a:cxnLst/>
            <a:rect r="r" b="b" t="t" l="l"/>
            <a:pathLst>
              <a:path h="10351083" w="10351083">
                <a:moveTo>
                  <a:pt x="0" y="0"/>
                </a:moveTo>
                <a:lnTo>
                  <a:pt x="10351084" y="0"/>
                </a:lnTo>
                <a:lnTo>
                  <a:pt x="10351084" y="10351083"/>
                </a:lnTo>
                <a:lnTo>
                  <a:pt x="0" y="10351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971867" y="2033791"/>
            <a:ext cx="7994657" cy="7449735"/>
          </a:xfrm>
          <a:prstGeom prst="rect">
            <a:avLst/>
          </a:prstGeom>
        </p:spPr>
        <p:txBody>
          <a:bodyPr anchor="t" rtlCol="false" tIns="0" lIns="0" bIns="0" rIns="0">
            <a:spAutoFit/>
          </a:bodyPr>
          <a:lstStyle/>
          <a:p>
            <a:pPr algn="just" marL="652096" indent="-326048" lvl="1">
              <a:lnSpc>
                <a:spcPts val="4228"/>
              </a:lnSpc>
              <a:buFont typeface="Arial"/>
              <a:buChar char="•"/>
            </a:pPr>
            <a:r>
              <a:rPr lang="en-US" sz="3020">
                <a:solidFill>
                  <a:srgbClr val="000000"/>
                </a:solidFill>
                <a:latin typeface="Kollektif"/>
              </a:rPr>
              <a:t>Comprehensive Approach:</a:t>
            </a:r>
          </a:p>
          <a:p>
            <a:pPr algn="just" marL="1304192" indent="-434731" lvl="2">
              <a:lnSpc>
                <a:spcPts val="4228"/>
              </a:lnSpc>
              <a:buFont typeface="Arial"/>
              <a:buChar char="⚬"/>
            </a:pPr>
            <a:r>
              <a:rPr lang="en-US" sz="3020">
                <a:solidFill>
                  <a:srgbClr val="000000"/>
                </a:solidFill>
                <a:latin typeface="Kollektif"/>
              </a:rPr>
              <a:t>Effective AMD requires a comprehensive approach combining multiple features and analysis methods.</a:t>
            </a:r>
          </a:p>
          <a:p>
            <a:pPr algn="just" marL="1304192" indent="-434731" lvl="2">
              <a:lnSpc>
                <a:spcPts val="4228"/>
              </a:lnSpc>
              <a:buFont typeface="Arial"/>
              <a:buChar char="⚬"/>
            </a:pPr>
            <a:r>
              <a:rPr lang="en-US" sz="3020">
                <a:solidFill>
                  <a:srgbClr val="000000"/>
                </a:solidFill>
                <a:latin typeface="Kollektif"/>
              </a:rPr>
              <a:t>Integrating static, dynamic, and hybrid analyses can provide better detection capabilities.</a:t>
            </a:r>
          </a:p>
          <a:p>
            <a:pPr algn="just" marL="652096" indent="-326048" lvl="1">
              <a:lnSpc>
                <a:spcPts val="4228"/>
              </a:lnSpc>
              <a:buFont typeface="Arial"/>
              <a:buChar char="•"/>
            </a:pPr>
            <a:r>
              <a:rPr lang="en-US" sz="3020">
                <a:solidFill>
                  <a:srgbClr val="000000"/>
                </a:solidFill>
                <a:latin typeface="Kollektif"/>
              </a:rPr>
              <a:t>Collaboration and Data Sharing:</a:t>
            </a:r>
          </a:p>
          <a:p>
            <a:pPr algn="just" marL="1304192" indent="-434731" lvl="2">
              <a:lnSpc>
                <a:spcPts val="4228"/>
              </a:lnSpc>
              <a:buFont typeface="Arial"/>
              <a:buChar char="⚬"/>
            </a:pPr>
            <a:r>
              <a:rPr lang="en-US" sz="3020">
                <a:solidFill>
                  <a:srgbClr val="000000"/>
                </a:solidFill>
                <a:latin typeface="Kollektif"/>
              </a:rPr>
              <a:t>Collaboration within the research community and sharing large-scale datasets can accelerate advancements.</a:t>
            </a:r>
          </a:p>
          <a:p>
            <a:pPr algn="just" marL="1304192" indent="-434731" lvl="2">
              <a:lnSpc>
                <a:spcPts val="4228"/>
              </a:lnSpc>
              <a:buFont typeface="Arial"/>
              <a:buChar char="⚬"/>
            </a:pPr>
            <a:r>
              <a:rPr lang="en-US" sz="3020">
                <a:solidFill>
                  <a:srgbClr val="000000"/>
                </a:solidFill>
                <a:latin typeface="Kollektif"/>
              </a:rPr>
              <a:t>Open datasets and shared resources can help in training more robust models.</a:t>
            </a:r>
          </a:p>
          <a:p>
            <a:pPr algn="just" marL="0" indent="0" lvl="0">
              <a:lnSpc>
                <a:spcPts val="4228"/>
              </a:lnSpc>
              <a:spcBef>
                <a:spcPct val="0"/>
              </a:spcBef>
            </a:pPr>
          </a:p>
        </p:txBody>
      </p:sp>
      <p:sp>
        <p:nvSpPr>
          <p:cNvPr name="Freeform 7" id="7"/>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fast">
    <p:cover dir="u"/>
  </p:transition>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8143259" y="-158404"/>
            <a:ext cx="12495320" cy="15522137"/>
          </a:xfrm>
          <a:custGeom>
            <a:avLst/>
            <a:gdLst/>
            <a:ahLst/>
            <a:cxnLst/>
            <a:rect r="r" b="b" t="t" l="l"/>
            <a:pathLst>
              <a:path h="15522137" w="12495320">
                <a:moveTo>
                  <a:pt x="0" y="0"/>
                </a:moveTo>
                <a:lnTo>
                  <a:pt x="12495321" y="0"/>
                </a:lnTo>
                <a:lnTo>
                  <a:pt x="12495321" y="15522137"/>
                </a:lnTo>
                <a:lnTo>
                  <a:pt x="0" y="155221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70296" y="628961"/>
            <a:ext cx="15779855" cy="9224471"/>
          </a:xfrm>
          <a:prstGeom prst="rect">
            <a:avLst/>
          </a:prstGeom>
        </p:spPr>
        <p:txBody>
          <a:bodyPr anchor="t" rtlCol="false" tIns="0" lIns="0" bIns="0" rIns="0">
            <a:spAutoFit/>
          </a:bodyPr>
          <a:lstStyle/>
          <a:p>
            <a:pPr algn="just">
              <a:lnSpc>
                <a:spcPts val="3669"/>
              </a:lnSpc>
            </a:pPr>
            <a:r>
              <a:rPr lang="en-US" sz="3336" spc="283">
                <a:solidFill>
                  <a:srgbClr val="FFFFFF"/>
                </a:solidFill>
                <a:latin typeface="Kollektif Bold"/>
              </a:rPr>
              <a:t>Future Research Directions</a:t>
            </a:r>
          </a:p>
          <a:p>
            <a:pPr algn="just" marL="720312" indent="-360156" lvl="1">
              <a:lnSpc>
                <a:spcPts val="3669"/>
              </a:lnSpc>
              <a:buFont typeface="Arial"/>
              <a:buChar char="•"/>
            </a:pPr>
            <a:r>
              <a:rPr lang="en-US" sz="3336" spc="283">
                <a:solidFill>
                  <a:srgbClr val="FFFFFF"/>
                </a:solidFill>
                <a:latin typeface="Kollektif Bold"/>
              </a:rPr>
              <a:t>Innovation and Adaptation:</a:t>
            </a:r>
          </a:p>
          <a:p>
            <a:pPr algn="just" marL="1440624" indent="-480208" lvl="2">
              <a:lnSpc>
                <a:spcPts val="3669"/>
              </a:lnSpc>
              <a:buFont typeface="Arial"/>
              <a:buChar char="⚬"/>
            </a:pPr>
            <a:r>
              <a:rPr lang="en-US" sz="3336" spc="283">
                <a:solidFill>
                  <a:srgbClr val="FFFFFF"/>
                </a:solidFill>
                <a:latin typeface="Kollektif Bold"/>
              </a:rPr>
              <a:t>Future research should focus on developing innovative techniques to counteract obfuscation and other evasion tactics.</a:t>
            </a:r>
          </a:p>
          <a:p>
            <a:pPr algn="just" marL="1440624" indent="-480208" lvl="2">
              <a:lnSpc>
                <a:spcPts val="3669"/>
              </a:lnSpc>
              <a:buFont typeface="Arial"/>
              <a:buChar char="⚬"/>
            </a:pPr>
            <a:r>
              <a:rPr lang="en-US" sz="3336" spc="283">
                <a:solidFill>
                  <a:srgbClr val="FFFFFF"/>
                </a:solidFill>
                <a:latin typeface="Kollektif Bold"/>
              </a:rPr>
              <a:t>Adaptive models that continuously learn and evolve </a:t>
            </a:r>
            <a:r>
              <a:rPr lang="en-US" sz="3336" spc="283">
                <a:solidFill>
                  <a:srgbClr val="FFFFFF"/>
                </a:solidFill>
                <a:latin typeface="Kollektif Bold"/>
              </a:rPr>
              <a:t>with new data are crucial.</a:t>
            </a:r>
          </a:p>
          <a:p>
            <a:pPr algn="just" marL="720312" indent="-360156" lvl="1">
              <a:lnSpc>
                <a:spcPts val="3669"/>
              </a:lnSpc>
              <a:buFont typeface="Arial"/>
              <a:buChar char="•"/>
            </a:pPr>
            <a:r>
              <a:rPr lang="en-US" sz="3336" spc="283">
                <a:solidFill>
                  <a:srgbClr val="FFFFFF"/>
                </a:solidFill>
                <a:latin typeface="Kollektif Bold"/>
              </a:rPr>
              <a:t>Multi-Level and Multi-Modal Analysis:</a:t>
            </a:r>
          </a:p>
          <a:p>
            <a:pPr algn="just" marL="1440624" indent="-480208" lvl="2">
              <a:lnSpc>
                <a:spcPts val="3669"/>
              </a:lnSpc>
              <a:buFont typeface="Arial"/>
              <a:buChar char="⚬"/>
            </a:pPr>
            <a:r>
              <a:rPr lang="en-US" sz="3336" spc="283">
                <a:solidFill>
                  <a:srgbClr val="FFFFFF"/>
                </a:solidFill>
                <a:latin typeface="Kollektif Bold"/>
              </a:rPr>
              <a:t>Combining multi-level detection mechanisms and leveraging multi-modal data can enhance detection robustness.</a:t>
            </a:r>
          </a:p>
          <a:p>
            <a:pPr algn="just" marL="1440624" indent="-480208" lvl="2">
              <a:lnSpc>
                <a:spcPts val="3669"/>
              </a:lnSpc>
              <a:buFont typeface="Arial"/>
              <a:buChar char="⚬"/>
            </a:pPr>
            <a:r>
              <a:rPr lang="en-US" sz="3336" spc="283">
                <a:solidFill>
                  <a:srgbClr val="FFFFFF"/>
                </a:solidFill>
                <a:latin typeface="Kollektif Bold"/>
              </a:rPr>
              <a:t>Exploring new data sources and integrating diverse feature sets will be key.</a:t>
            </a:r>
          </a:p>
          <a:p>
            <a:pPr algn="just">
              <a:lnSpc>
                <a:spcPts val="3669"/>
              </a:lnSpc>
            </a:pPr>
            <a:r>
              <a:rPr lang="en-US" sz="3336" spc="283">
                <a:solidFill>
                  <a:srgbClr val="FFFFFF"/>
                </a:solidFill>
                <a:latin typeface="Kollektif Bold"/>
              </a:rPr>
              <a:t>Final Thoughts</a:t>
            </a:r>
          </a:p>
          <a:p>
            <a:pPr algn="just" marL="720312" indent="-360156" lvl="1">
              <a:lnSpc>
                <a:spcPts val="3669"/>
              </a:lnSpc>
              <a:buFont typeface="Arial"/>
              <a:buChar char="•"/>
            </a:pPr>
            <a:r>
              <a:rPr lang="en-US" sz="3336" spc="283">
                <a:solidFill>
                  <a:srgbClr val="FFFFFF"/>
                </a:solidFill>
                <a:latin typeface="Kollektif Bold"/>
              </a:rPr>
              <a:t>Continuous Improvement:</a:t>
            </a:r>
          </a:p>
          <a:p>
            <a:pPr algn="just" marL="1440624" indent="-480208" lvl="2">
              <a:lnSpc>
                <a:spcPts val="3669"/>
              </a:lnSpc>
              <a:buFont typeface="Arial"/>
              <a:buChar char="⚬"/>
            </a:pPr>
            <a:r>
              <a:rPr lang="en-US" sz="3336" spc="283">
                <a:solidFill>
                  <a:srgbClr val="FFFFFF"/>
                </a:solidFill>
                <a:latin typeface="Kollektif Bold"/>
              </a:rPr>
              <a:t>The fight against Android malware is ongoing, requiring constant vigilance and improvement.</a:t>
            </a:r>
          </a:p>
          <a:p>
            <a:pPr algn="just" marL="1440624" indent="-480208" lvl="2">
              <a:lnSpc>
                <a:spcPts val="3669"/>
              </a:lnSpc>
              <a:buFont typeface="Arial"/>
              <a:buChar char="⚬"/>
            </a:pPr>
            <a:r>
              <a:rPr lang="en-US" sz="3336" spc="283">
                <a:solidFill>
                  <a:srgbClr val="FFFFFF"/>
                </a:solidFill>
                <a:latin typeface="Kollektif Bold"/>
              </a:rPr>
              <a:t>By leveraging advanced technologies like CNNs and fostering collaboration, the research community can make significant strides in protecting users from malware threats.</a:t>
            </a:r>
          </a:p>
          <a:p>
            <a:pPr algn="just">
              <a:lnSpc>
                <a:spcPts val="3669"/>
              </a:lnSpc>
            </a:pPr>
          </a:p>
        </p:txBody>
      </p:sp>
    </p:spTree>
  </p:cSld>
  <p:clrMapOvr>
    <a:masterClrMapping/>
  </p:clrMapOvr>
  <p:transition spd="fast">
    <p:cover dir="l"/>
  </p:transition>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56553" y="307173"/>
            <a:ext cx="16262788" cy="20202221"/>
          </a:xfrm>
          <a:custGeom>
            <a:avLst/>
            <a:gdLst/>
            <a:ahLst/>
            <a:cxnLst/>
            <a:rect r="r" b="b" t="t" l="l"/>
            <a:pathLst>
              <a:path h="20202221" w="16262788">
                <a:moveTo>
                  <a:pt x="0" y="0"/>
                </a:moveTo>
                <a:lnTo>
                  <a:pt x="16262788" y="0"/>
                </a:lnTo>
                <a:lnTo>
                  <a:pt x="16262788" y="20202221"/>
                </a:lnTo>
                <a:lnTo>
                  <a:pt x="0" y="202022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71394" y="66675"/>
            <a:ext cx="14833104" cy="459740"/>
          </a:xfrm>
          <a:prstGeom prst="rect">
            <a:avLst/>
          </a:prstGeom>
        </p:spPr>
        <p:txBody>
          <a:bodyPr anchor="t" rtlCol="false" tIns="0" lIns="0" bIns="0" rIns="0">
            <a:spAutoFit/>
          </a:bodyPr>
          <a:lstStyle/>
          <a:p>
            <a:pPr algn="ctr">
              <a:lnSpc>
                <a:spcPts val="3429"/>
              </a:lnSpc>
            </a:pPr>
            <a:r>
              <a:rPr lang="en-US" sz="3499" spc="367">
                <a:solidFill>
                  <a:srgbClr val="18072B"/>
                </a:solidFill>
                <a:latin typeface="Roboto Bold"/>
              </a:rPr>
              <a:t>REFERENCES</a:t>
            </a:r>
          </a:p>
        </p:txBody>
      </p:sp>
      <p:sp>
        <p:nvSpPr>
          <p:cNvPr name="TextBox 4" id="4"/>
          <p:cNvSpPr txBox="true"/>
          <p:nvPr/>
        </p:nvSpPr>
        <p:spPr>
          <a:xfrm rot="0">
            <a:off x="0" y="215582"/>
            <a:ext cx="18288000" cy="9457690"/>
          </a:xfrm>
          <a:prstGeom prst="rect">
            <a:avLst/>
          </a:prstGeom>
        </p:spPr>
        <p:txBody>
          <a:bodyPr anchor="t" rtlCol="false" tIns="0" lIns="0" bIns="0" rIns="0">
            <a:spAutoFit/>
          </a:bodyPr>
          <a:lstStyle/>
          <a:p>
            <a:pPr algn="just">
              <a:lnSpc>
                <a:spcPts val="2659"/>
              </a:lnSpc>
            </a:pPr>
          </a:p>
          <a:p>
            <a:pPr algn="just" marL="410208" indent="-205104" lvl="1">
              <a:lnSpc>
                <a:spcPts val="2659"/>
              </a:lnSpc>
              <a:buFont typeface="Arial"/>
              <a:buChar char="•"/>
            </a:pPr>
            <a:r>
              <a:rPr lang="en-US" sz="1899">
                <a:solidFill>
                  <a:srgbClr val="18072B"/>
                </a:solidFill>
                <a:latin typeface="DejaVu Serif Bold"/>
              </a:rPr>
              <a:t>1. Android Malware Detection Methods Based on Convolutional Neural Network: A Survey Shu, L., Dong, S., Su, H., &amp; Huang, J. (2023). IEEE Transactions on Emerging Topics in Computational Intelligence.</a:t>
            </a:r>
          </a:p>
          <a:p>
            <a:pPr algn="just" marL="410208" indent="-205104" lvl="1">
              <a:lnSpc>
                <a:spcPts val="2659"/>
              </a:lnSpc>
              <a:buFont typeface="Arial"/>
              <a:buChar char="•"/>
            </a:pPr>
            <a:r>
              <a:rPr lang="en-US" sz="1899">
                <a:solidFill>
                  <a:srgbClr val="18072B"/>
                </a:solidFill>
                <a:latin typeface="DejaVu Serif Bold"/>
              </a:rPr>
              <a:t>2. Android Ransomware Analysis Using Convolutional Neural Network and Fuzzy Hashing Features</a:t>
            </a:r>
          </a:p>
          <a:p>
            <a:pPr algn="just" marL="410208" indent="-205104" lvl="1">
              <a:lnSpc>
                <a:spcPts val="2659"/>
              </a:lnSpc>
              <a:buFont typeface="Arial"/>
              <a:buChar char="•"/>
            </a:pPr>
            <a:r>
              <a:rPr lang="en-US" sz="1899">
                <a:solidFill>
                  <a:srgbClr val="18072B"/>
                </a:solidFill>
                <a:latin typeface="DejaVu Serif Bold"/>
              </a:rPr>
              <a:t>3. Android Malware Detection Method Based on Bytecode Image Ding, G., Liu, J., Hu, Z., &amp; Zhang, D. (2020). Proceedings of the IEEE International Conference on Big Data (Big Data).</a:t>
            </a:r>
          </a:p>
          <a:p>
            <a:pPr algn="just" marL="410208" indent="-205104" lvl="1">
              <a:lnSpc>
                <a:spcPts val="2659"/>
              </a:lnSpc>
              <a:buFont typeface="Arial"/>
              <a:buChar char="•"/>
            </a:pPr>
            <a:r>
              <a:rPr lang="en-US" sz="1899">
                <a:solidFill>
                  <a:srgbClr val="18072B"/>
                </a:solidFill>
                <a:latin typeface="DejaVu Serif Bold"/>
              </a:rPr>
              <a:t>4. Towards Explainable CNNs for Android Malware Detection Kinkead, D., Zhang, S., Ma, J., &amp; Sun, Q. (2021). Proceedings of the IEEE International Conference on Cyber Security and Resilience (CSR).</a:t>
            </a:r>
          </a:p>
          <a:p>
            <a:pPr algn="just" marL="410208" indent="-205104" lvl="1">
              <a:lnSpc>
                <a:spcPts val="2659"/>
              </a:lnSpc>
              <a:buFont typeface="Arial"/>
              <a:buChar char="•"/>
            </a:pPr>
            <a:r>
              <a:rPr lang="en-US" sz="1899">
                <a:solidFill>
                  <a:srgbClr val="18072B"/>
                </a:solidFill>
                <a:latin typeface="DejaVu Serif Bold"/>
              </a:rPr>
              <a:t>5. Arp, D., Spreitzenbarth, M., Hubner, M., Gascon, H., Rieck, K., &amp; Siemens, C. (2014). Drebin: Effective and Explainable Detection of Android Malware in Your Pocket. In *Proceedings of the Network and Distributed System Security Symposium (NDSS)*.</a:t>
            </a:r>
          </a:p>
          <a:p>
            <a:pPr algn="just" marL="410208" indent="-205104" lvl="1">
              <a:lnSpc>
                <a:spcPts val="2659"/>
              </a:lnSpc>
              <a:buFont typeface="Arial"/>
              <a:buChar char="•"/>
            </a:pPr>
            <a:r>
              <a:rPr lang="en-US" sz="1899">
                <a:solidFill>
                  <a:srgbClr val="18072B"/>
                </a:solidFill>
                <a:latin typeface="DejaVu Serif Bold"/>
              </a:rPr>
              <a:t>6. Allix, K., Bissyandé, T. F., Klein, J., &amp; Le Traon, Y. (2014). MassVet: Vetting Android Apps for Malicious Behavior. In *Proceedings of the 22nd ACM SIGSAC Conference on Computer and Communications Security (CCS)*.</a:t>
            </a:r>
          </a:p>
          <a:p>
            <a:pPr algn="just" marL="410208" indent="-205104" lvl="1">
              <a:lnSpc>
                <a:spcPts val="2659"/>
              </a:lnSpc>
              <a:buFont typeface="Arial"/>
              <a:buChar char="•"/>
            </a:pPr>
            <a:r>
              <a:rPr lang="en-US" sz="1899">
                <a:solidFill>
                  <a:srgbClr val="18072B"/>
                </a:solidFill>
                <a:latin typeface="DejaVu Serif Bold"/>
              </a:rPr>
              <a:t>7. Huang, H., Song, Y., Liu, H., &amp; Ye, Y. (2017). R2-D2: Color-Inspired Convolutional Neural Network (CNN)-based Android Malware Detection. In *Proceedings of the ACM International Conference on Information and Knowledge Management (CIKM)*.</a:t>
            </a:r>
          </a:p>
          <a:p>
            <a:pPr algn="just" marL="410208" indent="-205104" lvl="1">
              <a:lnSpc>
                <a:spcPts val="2659"/>
              </a:lnSpc>
              <a:buFont typeface="Arial"/>
              <a:buChar char="•"/>
            </a:pPr>
            <a:r>
              <a:rPr lang="en-US" sz="1899">
                <a:solidFill>
                  <a:srgbClr val="18072B"/>
                </a:solidFill>
                <a:latin typeface="DejaVu Serif Bold"/>
              </a:rPr>
              <a:t>8. Yadav, T., Rao, A. M., &amp; Srinivas, K. (2017). Android Malware Detection Using Deep Learning on API Method Sequences. In *Proceedings of the International Joint Conference on Neural Networks (IJCNN)*.</a:t>
            </a:r>
          </a:p>
          <a:p>
            <a:pPr algn="just" marL="410208" indent="-205104" lvl="1">
              <a:lnSpc>
                <a:spcPts val="2659"/>
              </a:lnSpc>
              <a:buFont typeface="Arial"/>
              <a:buChar char="•"/>
            </a:pPr>
            <a:r>
              <a:rPr lang="en-US" sz="1899">
                <a:solidFill>
                  <a:srgbClr val="18072B"/>
                </a:solidFill>
                <a:latin typeface="DejaVu Serif Bold"/>
              </a:rPr>
              <a:t>9. Xiao, F., Zhang, Z., &amp; Gu, G. (2018). Android Malware Detection Using Deep Learning. *IEEE Access*, 6, 12825-12833.</a:t>
            </a:r>
          </a:p>
          <a:p>
            <a:pPr algn="just" marL="410208" indent="-205104" lvl="1">
              <a:lnSpc>
                <a:spcPts val="2659"/>
              </a:lnSpc>
              <a:buFont typeface="Arial"/>
              <a:buChar char="•"/>
            </a:pPr>
            <a:r>
              <a:rPr lang="en-US" sz="1899">
                <a:solidFill>
                  <a:srgbClr val="18072B"/>
                </a:solidFill>
                <a:latin typeface="DejaVu Serif Bold"/>
              </a:rPr>
              <a:t>10. Ding, G., Liu, J., Hu, Z., &amp; Zhang, D. (2020). Android Malware Detection Method Based on Bytecode Image. In *Proceedings of the IEEE International Conference on Big Data (Big Data)*.</a:t>
            </a:r>
          </a:p>
          <a:p>
            <a:pPr algn="just" marL="410208" indent="-205104" lvl="1">
              <a:lnSpc>
                <a:spcPts val="2659"/>
              </a:lnSpc>
              <a:buFont typeface="Arial"/>
              <a:buChar char="•"/>
            </a:pPr>
            <a:r>
              <a:rPr lang="en-US" sz="1899">
                <a:solidFill>
                  <a:srgbClr val="18072B"/>
                </a:solidFill>
                <a:latin typeface="DejaVu Serif Bold"/>
              </a:rPr>
              <a:t>11. Ganesh, N., Mathew, J., &amp; Jose, A. (2018). Permission-Based Android Malware Detection Using Deep Learning. In *Proceedings of the International Conference on Computer Communication and Informatics (ICCCI)*.</a:t>
            </a:r>
          </a:p>
          <a:p>
            <a:pPr algn="just" marL="410208" indent="-205104" lvl="1">
              <a:lnSpc>
                <a:spcPts val="2659"/>
              </a:lnSpc>
              <a:buFont typeface="Arial"/>
              <a:buChar char="•"/>
            </a:pPr>
            <a:r>
              <a:rPr lang="en-US" sz="1899">
                <a:solidFill>
                  <a:srgbClr val="18072B"/>
                </a:solidFill>
                <a:latin typeface="DejaVu Serif Bold"/>
              </a:rPr>
              <a:t>12. Lee, K., Lee, J., &amp; Lee, H. (2019). Lightweight Permission-Based Android Malware Detection Model Using Convolutional Neural Network. *Journal of Information Security and Applications*, 44, 76-83.</a:t>
            </a:r>
          </a:p>
          <a:p>
            <a:pPr algn="just" marL="410208" indent="-205104" lvl="1">
              <a:lnSpc>
                <a:spcPts val="2659"/>
              </a:lnSpc>
              <a:buFont typeface="Arial"/>
              <a:buChar char="•"/>
            </a:pPr>
            <a:r>
              <a:rPr lang="en-US" sz="1899">
                <a:solidFill>
                  <a:srgbClr val="18072B"/>
                </a:solidFill>
                <a:latin typeface="DejaVu Serif Bold"/>
              </a:rPr>
              <a:t>13. Hojjatnia, A., Azmoodeh, A., Dehghantanha, A., &amp; Karimipour, H. (2019). Permission-Based Android Malware Detection Using Convolutional Neural Network. *Computers &amp; Security*, 89, 101682.</a:t>
            </a:r>
          </a:p>
          <a:p>
            <a:pPr algn="just" marL="410208" indent="-205104" lvl="1">
              <a:lnSpc>
                <a:spcPts val="2659"/>
              </a:lnSpc>
              <a:buFont typeface="Arial"/>
              <a:buChar char="•"/>
            </a:pPr>
            <a:r>
              <a:rPr lang="en-US" sz="1899">
                <a:solidFill>
                  <a:srgbClr val="18072B"/>
                </a:solidFill>
                <a:latin typeface="DejaVu Serif Bold"/>
              </a:rPr>
              <a:t>14. Zhang, Y., Wang, W., &amp; Sun, Y. (2018). API Call Sequence Based Android Malware Detection Using CNN. *IEEE Access*, 6, 27005-27016.</a:t>
            </a:r>
          </a:p>
          <a:p>
            <a:pPr algn="just">
              <a:lnSpc>
                <a:spcPts val="2659"/>
              </a:lnSpc>
            </a:pPr>
          </a:p>
        </p:txBody>
      </p:sp>
    </p:spTree>
  </p:cSld>
  <p:clrMapOvr>
    <a:masterClrMapping/>
  </p:clrMapOvr>
  <p:transition spd="fast">
    <p:cover dir="l"/>
  </p:transition>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56553" y="307173"/>
            <a:ext cx="16262788" cy="20202221"/>
          </a:xfrm>
          <a:custGeom>
            <a:avLst/>
            <a:gdLst/>
            <a:ahLst/>
            <a:cxnLst/>
            <a:rect r="r" b="b" t="t" l="l"/>
            <a:pathLst>
              <a:path h="20202221" w="16262788">
                <a:moveTo>
                  <a:pt x="0" y="0"/>
                </a:moveTo>
                <a:lnTo>
                  <a:pt x="16262788" y="0"/>
                </a:lnTo>
                <a:lnTo>
                  <a:pt x="16262788" y="20202221"/>
                </a:lnTo>
                <a:lnTo>
                  <a:pt x="0" y="202022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71394" y="621030"/>
            <a:ext cx="14833104" cy="779145"/>
          </a:xfrm>
          <a:prstGeom prst="rect">
            <a:avLst/>
          </a:prstGeom>
        </p:spPr>
        <p:txBody>
          <a:bodyPr anchor="t" rtlCol="false" tIns="0" lIns="0" bIns="0" rIns="0">
            <a:spAutoFit/>
          </a:bodyPr>
          <a:lstStyle/>
          <a:p>
            <a:pPr algn="ctr">
              <a:lnSpc>
                <a:spcPts val="2940"/>
              </a:lnSpc>
            </a:pPr>
            <a:r>
              <a:rPr lang="en-US" sz="3000" spc="315">
                <a:solidFill>
                  <a:srgbClr val="18072B"/>
                </a:solidFill>
                <a:latin typeface="Roboto Bold"/>
              </a:rPr>
              <a:t>REFERENCES</a:t>
            </a:r>
          </a:p>
          <a:p>
            <a:pPr algn="ctr">
              <a:lnSpc>
                <a:spcPts val="2940"/>
              </a:lnSpc>
            </a:pPr>
          </a:p>
        </p:txBody>
      </p:sp>
      <p:sp>
        <p:nvSpPr>
          <p:cNvPr name="TextBox 4" id="4"/>
          <p:cNvSpPr txBox="true"/>
          <p:nvPr/>
        </p:nvSpPr>
        <p:spPr>
          <a:xfrm rot="0">
            <a:off x="103045" y="1207170"/>
            <a:ext cx="18011699" cy="8560435"/>
          </a:xfrm>
          <a:prstGeom prst="rect">
            <a:avLst/>
          </a:prstGeom>
        </p:spPr>
        <p:txBody>
          <a:bodyPr anchor="t" rtlCol="false" tIns="0" lIns="0" bIns="0" rIns="0">
            <a:spAutoFit/>
          </a:bodyPr>
          <a:lstStyle/>
          <a:p>
            <a:pPr algn="just" marL="345439" indent="-172720" lvl="1">
              <a:lnSpc>
                <a:spcPts val="2239"/>
              </a:lnSpc>
              <a:buFont typeface="Arial"/>
              <a:buChar char="•"/>
            </a:pPr>
            <a:r>
              <a:rPr lang="en-US" sz="1599">
                <a:solidFill>
                  <a:srgbClr val="18072B"/>
                </a:solidFill>
                <a:latin typeface="DejaVu Serif Bold"/>
              </a:rPr>
              <a:t>15. Karbab, E. B., Derhab, A., Mouheb, D., &amp; Debbabi, M. (2019). MalDozer: Automatic Framework for Android Malware Detection Using Deep Learning. *Digital Investigation*, 26, S48-S59.</a:t>
            </a:r>
          </a:p>
          <a:p>
            <a:pPr algn="just" marL="345439" indent="-172720" lvl="1">
              <a:lnSpc>
                <a:spcPts val="2239"/>
              </a:lnSpc>
              <a:buFont typeface="Arial"/>
              <a:buChar char="•"/>
            </a:pPr>
            <a:r>
              <a:rPr lang="en-US" sz="1599">
                <a:solidFill>
                  <a:srgbClr val="18072B"/>
                </a:solidFill>
                <a:latin typeface="DejaVu Serif Bold"/>
              </a:rPr>
              <a:t>16. Yeh, T. C., Li, J. W., Lai, F. C., &amp; Lee, C. H. (2020). Android Malware Detection through API Call Sequence Analysis Using LSTM. *IEEE Transactions on Information Forensics and Security*, 15, 2039-2050.</a:t>
            </a:r>
          </a:p>
          <a:p>
            <a:pPr algn="just" marL="345439" indent="-172720" lvl="1">
              <a:lnSpc>
                <a:spcPts val="2239"/>
              </a:lnSpc>
              <a:buFont typeface="Arial"/>
              <a:buChar char="•"/>
            </a:pPr>
            <a:r>
              <a:rPr lang="en-US" sz="1599">
                <a:solidFill>
                  <a:srgbClr val="18072B"/>
                </a:solidFill>
                <a:latin typeface="DejaVu Serif Bold"/>
              </a:rPr>
              <a:t>17. Li, Z., Li, H., Liu, W., Liu, S., &amp; Wang, H. (2017). k-Max Pooling CNN for Android Malware Classification. *IEEE Access*, 5, 6004-6013.</a:t>
            </a:r>
          </a:p>
          <a:p>
            <a:pPr algn="just" marL="345439" indent="-172720" lvl="1">
              <a:lnSpc>
                <a:spcPts val="2239"/>
              </a:lnSpc>
              <a:buFont typeface="Arial"/>
              <a:buChar char="•"/>
            </a:pPr>
            <a:r>
              <a:rPr lang="en-US" sz="1599">
                <a:solidFill>
                  <a:srgbClr val="18072B"/>
                </a:solidFill>
                <a:latin typeface="DejaVu Serif Bold"/>
              </a:rPr>
              <a:t>18. Kinkead, D., Zhang, S., Ma, J., &amp; Sun, Q. (2018). Explainable Convolutional Neural Networks for Malware Classification. In *Proceedings of the ACM SIGKDD Conference on Knowledge Discovery and Data Mining (KDD)*.</a:t>
            </a:r>
          </a:p>
          <a:p>
            <a:pPr algn="just" marL="345439" indent="-172720" lvl="1">
              <a:lnSpc>
                <a:spcPts val="2239"/>
              </a:lnSpc>
              <a:buFont typeface="Arial"/>
              <a:buChar char="•"/>
            </a:pPr>
            <a:r>
              <a:rPr lang="en-US" sz="1599">
                <a:solidFill>
                  <a:srgbClr val="18072B"/>
                </a:solidFill>
                <a:latin typeface="DejaVu Serif Bold"/>
              </a:rPr>
              <a:t>19</a:t>
            </a:r>
            <a:r>
              <a:rPr lang="en-US" sz="1599">
                <a:solidFill>
                  <a:srgbClr val="18072B"/>
                </a:solidFill>
                <a:latin typeface="DejaVu Serif Bold"/>
              </a:rPr>
              <a:t>. Wu, C., Liu, H., &amp; Li, Y. (2019). Opcode Sequence Based Android Malware Detection Using Convolutional Neural Networks. *Journal of Information Security and Applications*, 47, 42-51.</a:t>
            </a:r>
          </a:p>
          <a:p>
            <a:pPr algn="just" marL="345439" indent="-172720" lvl="1">
              <a:lnSpc>
                <a:spcPts val="2239"/>
              </a:lnSpc>
              <a:buFont typeface="Arial"/>
              <a:buChar char="•"/>
            </a:pPr>
            <a:r>
              <a:rPr lang="en-US" sz="1599">
                <a:solidFill>
                  <a:srgbClr val="18072B"/>
                </a:solidFill>
                <a:latin typeface="DejaVu Serif Bold"/>
              </a:rPr>
              <a:t>20. Cai, Z., Luo, X., &amp; Xu, X. (2020). Enhanced Function Call Graphs for Behavior-Based Android Malware Detection Using GCN. *IEEE Access*, 8, 128825-128838.</a:t>
            </a:r>
          </a:p>
          <a:p>
            <a:pPr algn="just" marL="345439" indent="-172720" lvl="1">
              <a:lnSpc>
                <a:spcPts val="2239"/>
              </a:lnSpc>
              <a:buFont typeface="Arial"/>
              <a:buChar char="•"/>
            </a:pPr>
            <a:r>
              <a:rPr lang="en-US" sz="1599">
                <a:solidFill>
                  <a:srgbClr val="18072B"/>
                </a:solidFill>
                <a:latin typeface="DejaVu Serif Bold"/>
              </a:rPr>
              <a:t>21. Song, H., Zhang, Y., &amp; Shi, W. (2020). Lightweight Graph Embedding for Android Malware Detection. *Computers &amp; Security*, 97, 101942.</a:t>
            </a:r>
          </a:p>
          <a:p>
            <a:pPr algn="just" marL="345439" indent="-172720" lvl="1">
              <a:lnSpc>
                <a:spcPts val="2239"/>
              </a:lnSpc>
              <a:buFont typeface="Arial"/>
              <a:buChar char="•"/>
            </a:pPr>
            <a:r>
              <a:rPr lang="en-US" sz="1599">
                <a:solidFill>
                  <a:srgbClr val="18072B"/>
                </a:solidFill>
                <a:latin typeface="DejaVu Serif Bold"/>
              </a:rPr>
              <a:t>22</a:t>
            </a:r>
            <a:r>
              <a:rPr lang="en-US" sz="1599">
                <a:solidFill>
                  <a:srgbClr val="18072B"/>
                </a:solidFill>
                <a:latin typeface="DejaVu Serif Bold"/>
              </a:rPr>
              <a:t>. Zhang, J., Sun, K., Xu, Q., &amp; Zhu, H. (2021). Android Malware Detection Based on Hybrid Graph Convolutional Networks. *IEEE Transactions on Mobile Computing*.</a:t>
            </a:r>
          </a:p>
          <a:p>
            <a:pPr algn="just" marL="345439" indent="-172720" lvl="1">
              <a:lnSpc>
                <a:spcPts val="2239"/>
              </a:lnSpc>
              <a:buFont typeface="Arial"/>
              <a:buChar char="•"/>
            </a:pPr>
            <a:r>
              <a:rPr lang="en-US" sz="1599">
                <a:solidFill>
                  <a:srgbClr val="18072B"/>
                </a:solidFill>
                <a:latin typeface="DejaVu Serif Bold"/>
              </a:rPr>
              <a:t>23. Jung, K., Hwang, J., &amp; Park, J. (2019). Data Segment-Based Android Malware Detection Using Convolutional Neural Networks. *IEEE Access*, 7, 77921-77931.</a:t>
            </a:r>
          </a:p>
          <a:p>
            <a:pPr algn="just" marL="345439" indent="-172720" lvl="1">
              <a:lnSpc>
                <a:spcPts val="2239"/>
              </a:lnSpc>
              <a:buFont typeface="Arial"/>
              <a:buChar char="•"/>
            </a:pPr>
            <a:r>
              <a:rPr lang="en-US" sz="1599">
                <a:solidFill>
                  <a:srgbClr val="18072B"/>
                </a:solidFill>
                <a:latin typeface="DejaVu Serif Bold"/>
              </a:rPr>
              <a:t>24</a:t>
            </a:r>
            <a:r>
              <a:rPr lang="en-US" sz="1599">
                <a:solidFill>
                  <a:srgbClr val="18072B"/>
                </a:solidFill>
                <a:latin typeface="DejaVu Serif Bold"/>
              </a:rPr>
              <a:t>. Kim, J., Park, J., &amp; Jung, K. (2020). Family Classification of Android Malware Using Data Segments and Convolutional Neural Networks. *Journal of Information Security and Applications*, 53, 102523.</a:t>
            </a:r>
          </a:p>
          <a:p>
            <a:pPr algn="just" marL="345439" indent="-172720" lvl="1">
              <a:lnSpc>
                <a:spcPts val="2239"/>
              </a:lnSpc>
              <a:buFont typeface="Arial"/>
              <a:buChar char="•"/>
            </a:pPr>
            <a:r>
              <a:rPr lang="en-US" sz="1599">
                <a:solidFill>
                  <a:srgbClr val="18072B"/>
                </a:solidFill>
                <a:latin typeface="DejaVu Serif Bold"/>
              </a:rPr>
              <a:t>25. Darwaish, A., Al-Khateeb, H., &amp; Buczak, A. L. (2019). Hybrid Deep Learning Approach for Android Malware Detection. *IEEE Access*, 7, 21455-21465.</a:t>
            </a:r>
          </a:p>
          <a:p>
            <a:pPr algn="just" marL="345439" indent="-172720" lvl="1">
              <a:lnSpc>
                <a:spcPts val="2239"/>
              </a:lnSpc>
              <a:buFont typeface="Arial"/>
              <a:buChar char="•"/>
            </a:pPr>
            <a:r>
              <a:rPr lang="en-US" sz="1599">
                <a:solidFill>
                  <a:srgbClr val="18072B"/>
                </a:solidFill>
                <a:latin typeface="DejaVu Serif Bold"/>
              </a:rPr>
              <a:t>26</a:t>
            </a:r>
            <a:r>
              <a:rPr lang="en-US" sz="1599">
                <a:solidFill>
                  <a:srgbClr val="18072B"/>
                </a:solidFill>
                <a:latin typeface="DejaVu Serif Bold"/>
              </a:rPr>
              <a:t>. Chen, X., Zhang, H., &amp; Sun, W. (2020). Malware Detection Based on Combination of Multiple Features and CNN. *Journal of Computer Virology and Hacking Techniques*, 16, 301-311.</a:t>
            </a:r>
          </a:p>
          <a:p>
            <a:pPr algn="just" marL="345439" indent="-172720" lvl="1">
              <a:lnSpc>
                <a:spcPts val="2239"/>
              </a:lnSpc>
              <a:buFont typeface="Arial"/>
              <a:buChar char="•"/>
            </a:pPr>
            <a:r>
              <a:rPr lang="en-US" sz="1599">
                <a:solidFill>
                  <a:srgbClr val="18072B"/>
                </a:solidFill>
                <a:latin typeface="DejaVu Serif Bold"/>
              </a:rPr>
              <a:t>27. Wang, Z., Du, X., &amp; Dou, W. (2021). A Hybrid CNN-LSTM Model for Android Malware Detection. *IEEE Transactions on Network and Service Management*, 18(3), 3073-3085.</a:t>
            </a:r>
          </a:p>
          <a:p>
            <a:pPr algn="just" marL="345439" indent="-172720" lvl="1">
              <a:lnSpc>
                <a:spcPts val="2239"/>
              </a:lnSpc>
              <a:buFont typeface="Arial"/>
              <a:buChar char="•"/>
            </a:pPr>
            <a:r>
              <a:rPr lang="en-US" sz="1599">
                <a:solidFill>
                  <a:srgbClr val="18072B"/>
                </a:solidFill>
                <a:latin typeface="DejaVu Serif Bold"/>
              </a:rPr>
              <a:t>28. Raff, E., Barker, J., Sylvester, J., Brandon, R., Catanzaro, B., &amp; Nicholas, C. K. (2018). Malware Detection by Eating a Whole EXE. In *Proceedings of the AAAI Conference on Artificial Intelligence (AAAI)*.</a:t>
            </a:r>
          </a:p>
          <a:p>
            <a:pPr algn="just" marL="345439" indent="-172720" lvl="1">
              <a:lnSpc>
                <a:spcPts val="2239"/>
              </a:lnSpc>
              <a:buFont typeface="Arial"/>
              <a:buChar char="•"/>
            </a:pPr>
            <a:r>
              <a:rPr lang="en-US" sz="1599">
                <a:solidFill>
                  <a:srgbClr val="18072B"/>
                </a:solidFill>
                <a:latin typeface="DejaVu Serif Bold"/>
              </a:rPr>
              <a:t>29. Martinelli, F., Saracino, A., Sgandurra, D., &amp; Shetty, J. (2017). Evaluating Convolutional Neural Networks for Effective Mobile Malware Detection. In *Proceedings of the IEEE International Conference on Cyber Security and Protection of Digital Services (Cyber Security)*.</a:t>
            </a:r>
          </a:p>
          <a:p>
            <a:pPr algn="just" marL="345439" indent="-172720" lvl="1">
              <a:lnSpc>
                <a:spcPts val="2239"/>
              </a:lnSpc>
              <a:buFont typeface="Arial"/>
              <a:buChar char="•"/>
            </a:pPr>
            <a:r>
              <a:rPr lang="en-US" sz="1599">
                <a:solidFill>
                  <a:srgbClr val="18072B"/>
                </a:solidFill>
                <a:latin typeface="DejaVu Serif Bold"/>
              </a:rPr>
              <a:t>30. Ribeiro, M. T., Singh, S., &amp; Guestrin, C. (2016). "Why Should I Trust You?" Explaining the Predictions of Any Classifier. In *Proceedings of the ACM SIGKDD International Conference on Knowledge Discovery and Data Mining (KDD)*.</a:t>
            </a:r>
          </a:p>
          <a:p>
            <a:pPr algn="just" marL="345439" indent="-172720" lvl="1">
              <a:lnSpc>
                <a:spcPts val="2239"/>
              </a:lnSpc>
              <a:buFont typeface="Arial"/>
              <a:buChar char="•"/>
            </a:pPr>
            <a:r>
              <a:rPr lang="en-US" sz="1599">
                <a:solidFill>
                  <a:srgbClr val="18072B"/>
                </a:solidFill>
                <a:latin typeface="DejaVu Serif Bold"/>
              </a:rPr>
              <a:t>3</a:t>
            </a:r>
            <a:r>
              <a:rPr lang="en-US" sz="1599">
                <a:solidFill>
                  <a:srgbClr val="18072B"/>
                </a:solidFill>
                <a:latin typeface="DejaVu Serif Bold"/>
              </a:rPr>
              <a:t>1. Kinkead, D., Zhang, S., Ma, J., &amp; Sun, Q. (2021). Towards Explainable CNNs for Android Malware Detection. In *Proceedings of the IEEE International Conference on Cyber Security and Resilience (CSR)*.</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56553" y="307173"/>
            <a:ext cx="16262788" cy="20202221"/>
          </a:xfrm>
          <a:custGeom>
            <a:avLst/>
            <a:gdLst/>
            <a:ahLst/>
            <a:cxnLst/>
            <a:rect r="r" b="b" t="t" l="l"/>
            <a:pathLst>
              <a:path h="20202221" w="16262788">
                <a:moveTo>
                  <a:pt x="0" y="0"/>
                </a:moveTo>
                <a:lnTo>
                  <a:pt x="16262788" y="0"/>
                </a:lnTo>
                <a:lnTo>
                  <a:pt x="16262788" y="20202221"/>
                </a:lnTo>
                <a:lnTo>
                  <a:pt x="0" y="202022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71394" y="2854422"/>
            <a:ext cx="14833104" cy="3860418"/>
          </a:xfrm>
          <a:prstGeom prst="rect">
            <a:avLst/>
          </a:prstGeom>
        </p:spPr>
        <p:txBody>
          <a:bodyPr anchor="t" rtlCol="false" tIns="0" lIns="0" bIns="0" rIns="0">
            <a:spAutoFit/>
          </a:bodyPr>
          <a:lstStyle/>
          <a:p>
            <a:pPr algn="ctr">
              <a:lnSpc>
                <a:spcPts val="14797"/>
              </a:lnSpc>
            </a:pPr>
            <a:r>
              <a:rPr lang="en-US" sz="15099" spc="1585">
                <a:solidFill>
                  <a:srgbClr val="18072B"/>
                </a:solidFill>
                <a:latin typeface="Roboto Bold"/>
              </a:rPr>
              <a:t>THANK</a:t>
            </a:r>
          </a:p>
          <a:p>
            <a:pPr algn="ctr">
              <a:lnSpc>
                <a:spcPts val="14797"/>
              </a:lnSpc>
            </a:pPr>
            <a:r>
              <a:rPr lang="en-US" sz="15099" spc="1585">
                <a:solidFill>
                  <a:srgbClr val="18072B"/>
                </a:solidFill>
                <a:latin typeface="Roboto Bold"/>
              </a:rPr>
              <a:t>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7735161" y="-5892051"/>
            <a:ext cx="14581663" cy="18113867"/>
          </a:xfrm>
          <a:custGeom>
            <a:avLst/>
            <a:gdLst/>
            <a:ahLst/>
            <a:cxnLst/>
            <a:rect r="r" b="b" t="t" l="l"/>
            <a:pathLst>
              <a:path h="18113867" w="14581663">
                <a:moveTo>
                  <a:pt x="0" y="18113867"/>
                </a:moveTo>
                <a:lnTo>
                  <a:pt x="14581664" y="18113867"/>
                </a:lnTo>
                <a:lnTo>
                  <a:pt x="14581664" y="0"/>
                </a:lnTo>
                <a:lnTo>
                  <a:pt x="0" y="0"/>
                </a:lnTo>
                <a:lnTo>
                  <a:pt x="0" y="181138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10800000">
            <a:off x="-6262132" y="-3913434"/>
            <a:ext cx="14581663" cy="18113867"/>
          </a:xfrm>
          <a:custGeom>
            <a:avLst/>
            <a:gdLst/>
            <a:ahLst/>
            <a:cxnLst/>
            <a:rect r="r" b="b" t="t" l="l"/>
            <a:pathLst>
              <a:path h="18113867" w="14581663">
                <a:moveTo>
                  <a:pt x="0" y="18113868"/>
                </a:moveTo>
                <a:lnTo>
                  <a:pt x="14581664" y="18113868"/>
                </a:lnTo>
                <a:lnTo>
                  <a:pt x="14581664" y="0"/>
                </a:lnTo>
                <a:lnTo>
                  <a:pt x="0" y="0"/>
                </a:lnTo>
                <a:lnTo>
                  <a:pt x="0" y="1811386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149841" y="2374363"/>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149841" y="2640745"/>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01</a:t>
            </a:r>
          </a:p>
        </p:txBody>
      </p:sp>
      <p:sp>
        <p:nvSpPr>
          <p:cNvPr name="TextBox 6" id="6"/>
          <p:cNvSpPr txBox="true"/>
          <p:nvPr/>
        </p:nvSpPr>
        <p:spPr>
          <a:xfrm rot="0">
            <a:off x="4583352" y="2317213"/>
            <a:ext cx="3736180" cy="905511"/>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Roboto Bold"/>
              </a:rPr>
              <a:t>Manual Feature Extraction</a:t>
            </a:r>
          </a:p>
        </p:txBody>
      </p:sp>
      <p:sp>
        <p:nvSpPr>
          <p:cNvPr name="TextBox 7" id="7"/>
          <p:cNvSpPr txBox="true"/>
          <p:nvPr/>
        </p:nvSpPr>
        <p:spPr>
          <a:xfrm rot="0">
            <a:off x="4583352" y="3273873"/>
            <a:ext cx="3736180" cy="578485"/>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Kollektif"/>
              </a:rPr>
              <a:t>Involves decompiling APKs, analyzing code, and identifying features manually.</a:t>
            </a:r>
          </a:p>
        </p:txBody>
      </p:sp>
      <p:sp>
        <p:nvSpPr>
          <p:cNvPr name="Freeform 8" id="8"/>
          <p:cNvSpPr/>
          <p:nvPr/>
        </p:nvSpPr>
        <p:spPr>
          <a:xfrm flipH="false" flipV="false" rot="0">
            <a:off x="3131046" y="6226864"/>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3168637" y="6508820"/>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03</a:t>
            </a:r>
          </a:p>
        </p:txBody>
      </p:sp>
      <p:sp>
        <p:nvSpPr>
          <p:cNvPr name="TextBox 10" id="10"/>
          <p:cNvSpPr txBox="true"/>
          <p:nvPr/>
        </p:nvSpPr>
        <p:spPr>
          <a:xfrm rot="0">
            <a:off x="4583352" y="6103689"/>
            <a:ext cx="4364794" cy="905511"/>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Roboto Bold"/>
              </a:rPr>
              <a:t>Dynamic Analysis Limitations</a:t>
            </a:r>
          </a:p>
        </p:txBody>
      </p:sp>
      <p:sp>
        <p:nvSpPr>
          <p:cNvPr name="Freeform 11" id="11"/>
          <p:cNvSpPr/>
          <p:nvPr/>
        </p:nvSpPr>
        <p:spPr>
          <a:xfrm flipH="false" flipV="true" rot="0">
            <a:off x="11464097" y="-2333643"/>
            <a:ext cx="14581663" cy="18113867"/>
          </a:xfrm>
          <a:custGeom>
            <a:avLst/>
            <a:gdLst/>
            <a:ahLst/>
            <a:cxnLst/>
            <a:rect r="r" b="b" t="t" l="l"/>
            <a:pathLst>
              <a:path h="18113867" w="14581663">
                <a:moveTo>
                  <a:pt x="0" y="18113868"/>
                </a:moveTo>
                <a:lnTo>
                  <a:pt x="14581663" y="18113868"/>
                </a:lnTo>
                <a:lnTo>
                  <a:pt x="14581663" y="0"/>
                </a:lnTo>
                <a:lnTo>
                  <a:pt x="0" y="0"/>
                </a:lnTo>
                <a:lnTo>
                  <a:pt x="0" y="1811386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1389214" y="3008141"/>
            <a:ext cx="3817417" cy="854710"/>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Kollektif"/>
              </a:rPr>
              <a:t>Malware can evade detection through techniques like code obfuscation, packing, and polymorphic behavior.</a:t>
            </a:r>
          </a:p>
        </p:txBody>
      </p:sp>
      <p:sp>
        <p:nvSpPr>
          <p:cNvPr name="Freeform 13" id="13"/>
          <p:cNvSpPr/>
          <p:nvPr/>
        </p:nvSpPr>
        <p:spPr>
          <a:xfrm flipH="false" flipV="false" rot="0">
            <a:off x="10167124" y="2246743"/>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0167124" y="2582904"/>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02</a:t>
            </a:r>
          </a:p>
        </p:txBody>
      </p:sp>
      <p:sp>
        <p:nvSpPr>
          <p:cNvPr name="TextBox 15" id="15"/>
          <p:cNvSpPr txBox="true"/>
          <p:nvPr/>
        </p:nvSpPr>
        <p:spPr>
          <a:xfrm rot="0">
            <a:off x="11389214" y="2464215"/>
            <a:ext cx="4873500" cy="448311"/>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Roboto Bold"/>
              </a:rPr>
              <a:t>Obfuscation and Encryption</a:t>
            </a:r>
          </a:p>
        </p:txBody>
      </p:sp>
      <p:sp>
        <p:nvSpPr>
          <p:cNvPr name="TextBox 16" id="16"/>
          <p:cNvSpPr txBox="true"/>
          <p:nvPr/>
        </p:nvSpPr>
        <p:spPr>
          <a:xfrm rot="0">
            <a:off x="11551689" y="7056825"/>
            <a:ext cx="3654943" cy="1683385"/>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Kollektif"/>
              </a:rPr>
              <a:t>Complex Code Structures: Modern Android applications can have complex structures, including multi-threading, extensive use of native code (via JNI), and dynamic code loading. Analyzing these structures statically is challenging.</a:t>
            </a:r>
          </a:p>
        </p:txBody>
      </p:sp>
      <p:sp>
        <p:nvSpPr>
          <p:cNvPr name="Freeform 17" id="17"/>
          <p:cNvSpPr/>
          <p:nvPr/>
        </p:nvSpPr>
        <p:spPr>
          <a:xfrm flipH="false" flipV="false" rot="0">
            <a:off x="10242007" y="6226864"/>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10251404" y="6508820"/>
            <a:ext cx="1203294" cy="581978"/>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Roboto Bold"/>
              </a:rPr>
              <a:t>04</a:t>
            </a:r>
          </a:p>
        </p:txBody>
      </p:sp>
      <p:sp>
        <p:nvSpPr>
          <p:cNvPr name="TextBox 19" id="19"/>
          <p:cNvSpPr txBox="true"/>
          <p:nvPr/>
        </p:nvSpPr>
        <p:spPr>
          <a:xfrm rot="0">
            <a:off x="11551689" y="6169714"/>
            <a:ext cx="3493072" cy="905511"/>
          </a:xfrm>
          <a:prstGeom prst="rect">
            <a:avLst/>
          </a:prstGeom>
        </p:spPr>
        <p:txBody>
          <a:bodyPr anchor="t" rtlCol="false" tIns="0" lIns="0" bIns="0" rIns="0">
            <a:spAutoFit/>
          </a:bodyPr>
          <a:lstStyle/>
          <a:p>
            <a:pPr algn="l">
              <a:lnSpc>
                <a:spcPts val="3639"/>
              </a:lnSpc>
              <a:spcBef>
                <a:spcPct val="0"/>
              </a:spcBef>
            </a:pPr>
            <a:r>
              <a:rPr lang="en-US" sz="2599">
                <a:solidFill>
                  <a:srgbClr val="FFFFFF"/>
                </a:solidFill>
                <a:latin typeface="Roboto Bold"/>
              </a:rPr>
              <a:t>Static Analysis Challenges</a:t>
            </a:r>
          </a:p>
        </p:txBody>
      </p:sp>
      <p:sp>
        <p:nvSpPr>
          <p:cNvPr name="TextBox 20" id="20"/>
          <p:cNvSpPr txBox="true"/>
          <p:nvPr/>
        </p:nvSpPr>
        <p:spPr>
          <a:xfrm rot="0">
            <a:off x="3460650" y="421309"/>
            <a:ext cx="11442900" cy="1009650"/>
          </a:xfrm>
          <a:prstGeom prst="rect">
            <a:avLst/>
          </a:prstGeom>
        </p:spPr>
        <p:txBody>
          <a:bodyPr anchor="t" rtlCol="false" tIns="0" lIns="0" bIns="0" rIns="0">
            <a:spAutoFit/>
          </a:bodyPr>
          <a:lstStyle/>
          <a:p>
            <a:pPr algn="ctr">
              <a:lnSpc>
                <a:spcPts val="7920"/>
              </a:lnSpc>
            </a:pPr>
            <a:r>
              <a:rPr lang="en-US" sz="6600">
                <a:solidFill>
                  <a:srgbClr val="FFFFFF"/>
                </a:solidFill>
                <a:latin typeface="Roboto Bold"/>
              </a:rPr>
              <a:t>Android Malware Challanges</a:t>
            </a:r>
          </a:p>
        </p:txBody>
      </p:sp>
      <p:sp>
        <p:nvSpPr>
          <p:cNvPr name="Freeform 21" id="21"/>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0">
            <a:off x="4583352" y="7056825"/>
            <a:ext cx="3654943" cy="1130935"/>
          </a:xfrm>
          <a:prstGeom prst="rect">
            <a:avLst/>
          </a:prstGeom>
        </p:spPr>
        <p:txBody>
          <a:bodyPr anchor="t" rtlCol="false" tIns="0" lIns="0" bIns="0" rIns="0">
            <a:spAutoFit/>
          </a:bodyPr>
          <a:lstStyle/>
          <a:p>
            <a:pPr algn="l">
              <a:lnSpc>
                <a:spcPts val="2239"/>
              </a:lnSpc>
              <a:spcBef>
                <a:spcPct val="0"/>
              </a:spcBef>
            </a:pPr>
            <a:r>
              <a:rPr lang="en-US" sz="1599">
                <a:solidFill>
                  <a:srgbClr val="FFFFFF"/>
                </a:solidFill>
                <a:latin typeface="Kollektif"/>
              </a:rPr>
              <a:t>Execution in sandbox environments can be time-consuming and resource-intensive, with malware potentially hiding its behavior.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8072B"/>
        </a:solidFill>
      </p:bgPr>
    </p:bg>
    <p:spTree>
      <p:nvGrpSpPr>
        <p:cNvPr id="1" name=""/>
        <p:cNvGrpSpPr/>
        <p:nvPr/>
      </p:nvGrpSpPr>
      <p:grpSpPr>
        <a:xfrm>
          <a:off x="0" y="0"/>
          <a:ext cx="0" cy="0"/>
          <a:chOff x="0" y="0"/>
          <a:chExt cx="0" cy="0"/>
        </a:xfrm>
      </p:grpSpPr>
      <p:grpSp>
        <p:nvGrpSpPr>
          <p:cNvPr name="Group 2" id="2"/>
          <p:cNvGrpSpPr/>
          <p:nvPr/>
        </p:nvGrpSpPr>
        <p:grpSpPr>
          <a:xfrm rot="0">
            <a:off x="-961672" y="3235847"/>
            <a:ext cx="20943650" cy="5169447"/>
            <a:chOff x="0" y="0"/>
            <a:chExt cx="5516023" cy="1361500"/>
          </a:xfrm>
        </p:grpSpPr>
        <p:sp>
          <p:nvSpPr>
            <p:cNvPr name="Freeform 3" id="3"/>
            <p:cNvSpPr/>
            <p:nvPr/>
          </p:nvSpPr>
          <p:spPr>
            <a:xfrm flipH="false" flipV="false" rot="0">
              <a:off x="0" y="0"/>
              <a:ext cx="5516023" cy="1361500"/>
            </a:xfrm>
            <a:custGeom>
              <a:avLst/>
              <a:gdLst/>
              <a:ahLst/>
              <a:cxnLst/>
              <a:rect r="r" b="b" t="t" l="l"/>
              <a:pathLst>
                <a:path h="1361500" w="5516023">
                  <a:moveTo>
                    <a:pt x="0" y="0"/>
                  </a:moveTo>
                  <a:lnTo>
                    <a:pt x="5516023" y="0"/>
                  </a:lnTo>
                  <a:lnTo>
                    <a:pt x="5516023" y="1361500"/>
                  </a:lnTo>
                  <a:lnTo>
                    <a:pt x="0" y="1361500"/>
                  </a:lnTo>
                  <a:close/>
                </a:path>
              </a:pathLst>
            </a:custGeom>
            <a:solidFill>
              <a:srgbClr val="FFFFFF"/>
            </a:solidFill>
          </p:spPr>
        </p:sp>
        <p:sp>
          <p:nvSpPr>
            <p:cNvPr name="TextBox 4" id="4"/>
            <p:cNvSpPr txBox="true"/>
            <p:nvPr/>
          </p:nvSpPr>
          <p:spPr>
            <a:xfrm>
              <a:off x="0" y="-47625"/>
              <a:ext cx="5516023" cy="1409125"/>
            </a:xfrm>
            <a:prstGeom prst="rect">
              <a:avLst/>
            </a:prstGeom>
          </p:spPr>
          <p:txBody>
            <a:bodyPr anchor="ctr" rtlCol="false" tIns="50800" lIns="50800" bIns="50800" rIns="50800"/>
            <a:lstStyle/>
            <a:p>
              <a:pPr algn="ctr">
                <a:lnSpc>
                  <a:spcPts val="2940"/>
                </a:lnSpc>
              </a:pPr>
            </a:p>
          </p:txBody>
        </p:sp>
      </p:grpSp>
      <p:sp>
        <p:nvSpPr>
          <p:cNvPr name="Freeform 5" id="5"/>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86504" y="2754043"/>
            <a:ext cx="15847298" cy="6133055"/>
          </a:xfrm>
          <a:custGeom>
            <a:avLst/>
            <a:gdLst/>
            <a:ahLst/>
            <a:cxnLst/>
            <a:rect r="r" b="b" t="t" l="l"/>
            <a:pathLst>
              <a:path h="6133055" w="15847298">
                <a:moveTo>
                  <a:pt x="0" y="0"/>
                </a:moveTo>
                <a:lnTo>
                  <a:pt x="15847298" y="0"/>
                </a:lnTo>
                <a:lnTo>
                  <a:pt x="15847298" y="6133055"/>
                </a:lnTo>
                <a:lnTo>
                  <a:pt x="0" y="6133055"/>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4613">
            <a:off x="-3923104" y="38432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3580037" y="11563035"/>
            <a:ext cx="14044299" cy="331956"/>
          </a:xfrm>
          <a:custGeom>
            <a:avLst/>
            <a:gdLst/>
            <a:ahLst/>
            <a:cxnLst/>
            <a:rect r="r" b="b" t="t" l="l"/>
            <a:pathLst>
              <a:path h="331956" w="14044299">
                <a:moveTo>
                  <a:pt x="0" y="0"/>
                </a:moveTo>
                <a:lnTo>
                  <a:pt x="14044299" y="0"/>
                </a:lnTo>
                <a:lnTo>
                  <a:pt x="14044299"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535766" y="2221731"/>
            <a:ext cx="7428611" cy="7036569"/>
            <a:chOff x="0" y="0"/>
            <a:chExt cx="1956507" cy="1853253"/>
          </a:xfrm>
        </p:grpSpPr>
        <p:sp>
          <p:nvSpPr>
            <p:cNvPr name="Freeform 8" id="8"/>
            <p:cNvSpPr/>
            <p:nvPr/>
          </p:nvSpPr>
          <p:spPr>
            <a:xfrm flipH="false" flipV="false" rot="0">
              <a:off x="0" y="0"/>
              <a:ext cx="1956507" cy="1853253"/>
            </a:xfrm>
            <a:custGeom>
              <a:avLst/>
              <a:gdLst/>
              <a:ahLst/>
              <a:cxnLst/>
              <a:rect r="r" b="b" t="t" l="l"/>
              <a:pathLst>
                <a:path h="1853253" w="1956507">
                  <a:moveTo>
                    <a:pt x="0" y="0"/>
                  </a:moveTo>
                  <a:lnTo>
                    <a:pt x="1956507" y="0"/>
                  </a:lnTo>
                  <a:lnTo>
                    <a:pt x="1956507" y="1853253"/>
                  </a:lnTo>
                  <a:lnTo>
                    <a:pt x="0" y="1853253"/>
                  </a:lnTo>
                  <a:close/>
                </a:path>
              </a:pathLst>
            </a:custGeom>
            <a:solidFill>
              <a:srgbClr val="28094B"/>
            </a:solidFill>
          </p:spPr>
        </p:sp>
        <p:sp>
          <p:nvSpPr>
            <p:cNvPr name="TextBox 9" id="9"/>
            <p:cNvSpPr txBox="true"/>
            <p:nvPr/>
          </p:nvSpPr>
          <p:spPr>
            <a:xfrm>
              <a:off x="0" y="-19050"/>
              <a:ext cx="1956507" cy="1872303"/>
            </a:xfrm>
            <a:prstGeom prst="rect">
              <a:avLst/>
            </a:prstGeom>
          </p:spPr>
          <p:txBody>
            <a:bodyPr anchor="ctr" rtlCol="false" tIns="50800" lIns="50800" bIns="50800" rIns="50800"/>
            <a:lstStyle/>
            <a:p>
              <a:pPr algn="ctr">
                <a:lnSpc>
                  <a:spcPts val="1869"/>
                </a:lnSpc>
              </a:pPr>
            </a:p>
          </p:txBody>
        </p:sp>
      </p:grpSp>
      <p:sp>
        <p:nvSpPr>
          <p:cNvPr name="Freeform 10" id="10"/>
          <p:cNvSpPr/>
          <p:nvPr/>
        </p:nvSpPr>
        <p:spPr>
          <a:xfrm flipH="false" flipV="false" rot="0">
            <a:off x="10879845" y="2221731"/>
            <a:ext cx="7408155" cy="3965436"/>
          </a:xfrm>
          <a:custGeom>
            <a:avLst/>
            <a:gdLst/>
            <a:ahLst/>
            <a:cxnLst/>
            <a:rect r="r" b="b" t="t" l="l"/>
            <a:pathLst>
              <a:path h="3965436" w="7408155">
                <a:moveTo>
                  <a:pt x="0" y="0"/>
                </a:moveTo>
                <a:lnTo>
                  <a:pt x="7408155" y="0"/>
                </a:lnTo>
                <a:lnTo>
                  <a:pt x="7408155" y="3965436"/>
                </a:lnTo>
                <a:lnTo>
                  <a:pt x="0" y="3965436"/>
                </a:lnTo>
                <a:lnTo>
                  <a:pt x="0" y="0"/>
                </a:lnTo>
                <a:close/>
              </a:path>
            </a:pathLst>
          </a:custGeom>
          <a:blipFill>
            <a:blip r:embed="rId8"/>
            <a:stretch>
              <a:fillRect l="0" t="0" r="0" b="0"/>
            </a:stretch>
          </a:blipFill>
        </p:spPr>
      </p:sp>
      <p:sp>
        <p:nvSpPr>
          <p:cNvPr name="Freeform 11" id="11"/>
          <p:cNvSpPr/>
          <p:nvPr/>
        </p:nvSpPr>
        <p:spPr>
          <a:xfrm flipH="false" flipV="false" rot="0">
            <a:off x="11148097" y="6128559"/>
            <a:ext cx="6871652" cy="3865304"/>
          </a:xfrm>
          <a:custGeom>
            <a:avLst/>
            <a:gdLst/>
            <a:ahLst/>
            <a:cxnLst/>
            <a:rect r="r" b="b" t="t" l="l"/>
            <a:pathLst>
              <a:path h="3865304" w="6871652">
                <a:moveTo>
                  <a:pt x="0" y="0"/>
                </a:moveTo>
                <a:lnTo>
                  <a:pt x="6871651" y="0"/>
                </a:lnTo>
                <a:lnTo>
                  <a:pt x="6871651" y="3865304"/>
                </a:lnTo>
                <a:lnTo>
                  <a:pt x="0" y="3865304"/>
                </a:lnTo>
                <a:lnTo>
                  <a:pt x="0" y="0"/>
                </a:lnTo>
                <a:close/>
              </a:path>
            </a:pathLst>
          </a:custGeom>
          <a:blipFill>
            <a:blip r:embed="rId9"/>
            <a:stretch>
              <a:fillRect l="0" t="0" r="0" b="0"/>
            </a:stretch>
          </a:blipFill>
        </p:spPr>
      </p:sp>
      <p:sp>
        <p:nvSpPr>
          <p:cNvPr name="TextBox 12" id="12"/>
          <p:cNvSpPr txBox="true"/>
          <p:nvPr/>
        </p:nvSpPr>
        <p:spPr>
          <a:xfrm rot="0">
            <a:off x="2158011" y="2653784"/>
            <a:ext cx="6140253" cy="1045083"/>
          </a:xfrm>
          <a:prstGeom prst="rect">
            <a:avLst/>
          </a:prstGeom>
        </p:spPr>
        <p:txBody>
          <a:bodyPr anchor="t" rtlCol="false" tIns="0" lIns="0" bIns="0" rIns="0">
            <a:spAutoFit/>
          </a:bodyPr>
          <a:lstStyle/>
          <a:p>
            <a:pPr algn="l">
              <a:lnSpc>
                <a:spcPts val="8316"/>
              </a:lnSpc>
            </a:pPr>
            <a:r>
              <a:rPr lang="en-US" sz="6600">
                <a:solidFill>
                  <a:srgbClr val="FFFFFF"/>
                </a:solidFill>
                <a:latin typeface="Roboto Bold"/>
              </a:rPr>
              <a:t>Solution is CNN</a:t>
            </a:r>
          </a:p>
        </p:txBody>
      </p:sp>
      <p:sp>
        <p:nvSpPr>
          <p:cNvPr name="TextBox 13" id="13"/>
          <p:cNvSpPr txBox="true"/>
          <p:nvPr/>
        </p:nvSpPr>
        <p:spPr>
          <a:xfrm rot="0">
            <a:off x="2158011" y="3905818"/>
            <a:ext cx="6184121" cy="4499612"/>
          </a:xfrm>
          <a:prstGeom prst="rect">
            <a:avLst/>
          </a:prstGeom>
        </p:spPr>
        <p:txBody>
          <a:bodyPr anchor="t" rtlCol="false" tIns="0" lIns="0" bIns="0" rIns="0">
            <a:spAutoFit/>
          </a:bodyPr>
          <a:lstStyle/>
          <a:p>
            <a:pPr algn="ctr">
              <a:lnSpc>
                <a:spcPts val="7139"/>
              </a:lnSpc>
            </a:pPr>
            <a:r>
              <a:rPr lang="en-US" sz="5099">
                <a:solidFill>
                  <a:srgbClr val="FFDE59"/>
                </a:solidFill>
                <a:latin typeface="HK Modular"/>
              </a:rPr>
              <a:t>Why CNN Is a Good SolutIon for Malware DetectIon?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4613">
            <a:off x="-3923104" y="38432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8776466" y="11355025"/>
            <a:ext cx="14044299" cy="331956"/>
          </a:xfrm>
          <a:custGeom>
            <a:avLst/>
            <a:gdLst/>
            <a:ahLst/>
            <a:cxnLst/>
            <a:rect r="r" b="b" t="t" l="l"/>
            <a:pathLst>
              <a:path h="331956" w="14044299">
                <a:moveTo>
                  <a:pt x="0" y="0"/>
                </a:moveTo>
                <a:lnTo>
                  <a:pt x="14044300" y="0"/>
                </a:lnTo>
                <a:lnTo>
                  <a:pt x="14044300"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2890328" y="1524656"/>
            <a:ext cx="10189465" cy="8549365"/>
            <a:chOff x="0" y="0"/>
            <a:chExt cx="2683645" cy="2251685"/>
          </a:xfrm>
        </p:grpSpPr>
        <p:sp>
          <p:nvSpPr>
            <p:cNvPr name="Freeform 8" id="8"/>
            <p:cNvSpPr/>
            <p:nvPr/>
          </p:nvSpPr>
          <p:spPr>
            <a:xfrm flipH="false" flipV="false" rot="0">
              <a:off x="0" y="0"/>
              <a:ext cx="2683645" cy="2251685"/>
            </a:xfrm>
            <a:custGeom>
              <a:avLst/>
              <a:gdLst/>
              <a:ahLst/>
              <a:cxnLst/>
              <a:rect r="r" b="b" t="t" l="l"/>
              <a:pathLst>
                <a:path h="2251685" w="2683645">
                  <a:moveTo>
                    <a:pt x="0" y="0"/>
                  </a:moveTo>
                  <a:lnTo>
                    <a:pt x="2683645" y="0"/>
                  </a:lnTo>
                  <a:lnTo>
                    <a:pt x="2683645" y="2251685"/>
                  </a:lnTo>
                  <a:lnTo>
                    <a:pt x="0" y="2251685"/>
                  </a:lnTo>
                  <a:close/>
                </a:path>
              </a:pathLst>
            </a:custGeom>
            <a:solidFill>
              <a:srgbClr val="28094B"/>
            </a:solidFill>
          </p:spPr>
        </p:sp>
        <p:sp>
          <p:nvSpPr>
            <p:cNvPr name="TextBox 9" id="9"/>
            <p:cNvSpPr txBox="true"/>
            <p:nvPr/>
          </p:nvSpPr>
          <p:spPr>
            <a:xfrm>
              <a:off x="0" y="-19050"/>
              <a:ext cx="2683645" cy="2270735"/>
            </a:xfrm>
            <a:prstGeom prst="rect">
              <a:avLst/>
            </a:prstGeom>
          </p:spPr>
          <p:txBody>
            <a:bodyPr anchor="ctr" rtlCol="false" tIns="50800" lIns="50800" bIns="50800" rIns="50800"/>
            <a:lstStyle/>
            <a:p>
              <a:pPr algn="ctr">
                <a:lnSpc>
                  <a:spcPts val="1869"/>
                </a:lnSpc>
              </a:pPr>
            </a:p>
          </p:txBody>
        </p:sp>
      </p:grpSp>
      <p:sp>
        <p:nvSpPr>
          <p:cNvPr name="TextBox 10" id="10"/>
          <p:cNvSpPr txBox="true"/>
          <p:nvPr/>
        </p:nvSpPr>
        <p:spPr>
          <a:xfrm rot="0">
            <a:off x="3495800" y="1812418"/>
            <a:ext cx="6140253" cy="1045083"/>
          </a:xfrm>
          <a:prstGeom prst="rect">
            <a:avLst/>
          </a:prstGeom>
        </p:spPr>
        <p:txBody>
          <a:bodyPr anchor="t" rtlCol="false" tIns="0" lIns="0" bIns="0" rIns="0">
            <a:spAutoFit/>
          </a:bodyPr>
          <a:lstStyle/>
          <a:p>
            <a:pPr algn="l">
              <a:lnSpc>
                <a:spcPts val="8316"/>
              </a:lnSpc>
            </a:pPr>
            <a:r>
              <a:rPr lang="en-US" sz="6600">
                <a:solidFill>
                  <a:srgbClr val="FFFFFF"/>
                </a:solidFill>
                <a:latin typeface="Roboto Bold"/>
              </a:rPr>
              <a:t>Solution is CNN</a:t>
            </a:r>
          </a:p>
        </p:txBody>
      </p:sp>
      <p:sp>
        <p:nvSpPr>
          <p:cNvPr name="TextBox 11" id="11"/>
          <p:cNvSpPr txBox="true"/>
          <p:nvPr/>
        </p:nvSpPr>
        <p:spPr>
          <a:xfrm rot="0">
            <a:off x="3193064" y="3030072"/>
            <a:ext cx="9583993" cy="7446601"/>
          </a:xfrm>
          <a:prstGeom prst="rect">
            <a:avLst/>
          </a:prstGeom>
        </p:spPr>
        <p:txBody>
          <a:bodyPr anchor="t" rtlCol="false" tIns="0" lIns="0" bIns="0" rIns="0">
            <a:spAutoFit/>
          </a:bodyPr>
          <a:lstStyle/>
          <a:p>
            <a:pPr algn="just">
              <a:lnSpc>
                <a:spcPts val="3897"/>
              </a:lnSpc>
            </a:pPr>
            <a:r>
              <a:rPr lang="en-US" sz="2783">
                <a:solidFill>
                  <a:srgbClr val="FFFFFF"/>
                </a:solidFill>
                <a:latin typeface="Kollektif"/>
              </a:rPr>
              <a:t>Automated Feature Learning</a:t>
            </a:r>
          </a:p>
          <a:p>
            <a:pPr algn="just" marL="601037" indent="-300519" lvl="1">
              <a:lnSpc>
                <a:spcPts val="3897"/>
              </a:lnSpc>
              <a:buFont typeface="Arial"/>
              <a:buChar char="•"/>
            </a:pPr>
            <a:r>
              <a:rPr lang="en-US" sz="2783">
                <a:solidFill>
                  <a:srgbClr val="FFFFFF"/>
                </a:solidFill>
                <a:latin typeface="Kollektif"/>
              </a:rPr>
              <a:t>End-to-End Learning: CNNs can learn directly from raw data, eliminating the need for manual feature engineering.</a:t>
            </a:r>
          </a:p>
          <a:p>
            <a:pPr algn="just" marL="1202075" indent="-400692" lvl="2">
              <a:lnSpc>
                <a:spcPts val="3897"/>
              </a:lnSpc>
              <a:buFont typeface="Arial"/>
              <a:buChar char="⚬"/>
            </a:pPr>
            <a:r>
              <a:rPr lang="en-US" sz="2783">
                <a:solidFill>
                  <a:srgbClr val="FFFFFF"/>
                </a:solidFill>
                <a:latin typeface="Kollektif"/>
              </a:rPr>
              <a:t>Layered Architecture: Initial layers learn low-level features (e.g., byte sequences, n-grams), while deeper layers capture high-level features (e.g., structural patterns in code).</a:t>
            </a:r>
          </a:p>
          <a:p>
            <a:pPr algn="just" marL="1202075" indent="-400692" lvl="2">
              <a:lnSpc>
                <a:spcPts val="3897"/>
              </a:lnSpc>
              <a:buFont typeface="Arial"/>
              <a:buChar char="⚬"/>
            </a:pPr>
            <a:r>
              <a:rPr lang="en-US" sz="2783">
                <a:solidFill>
                  <a:srgbClr val="FFFFFF"/>
                </a:solidFill>
                <a:latin typeface="Kollektif"/>
              </a:rPr>
              <a:t>Hierarchical Representation: This hierarchical learning process enables CNNs to automatically discover complex patterns that are indicative of malware.</a:t>
            </a:r>
          </a:p>
          <a:p>
            <a:pPr algn="just">
              <a:lnSpc>
                <a:spcPts val="3897"/>
              </a:lnSpc>
            </a:pPr>
          </a:p>
          <a:p>
            <a:pPr algn="just">
              <a:lnSpc>
                <a:spcPts val="3897"/>
              </a:lnSpc>
            </a:pPr>
            <a:r>
              <a:rPr lang="en-US" sz="2783">
                <a:solidFill>
                  <a:srgbClr val="FFFFFF"/>
                </a:solidFill>
                <a:latin typeface="Kollektif"/>
              </a:rPr>
              <a:t>Reference: "Deep android malware detection," McLaughlin et al., 2017.</a:t>
            </a:r>
          </a:p>
          <a:p>
            <a:pPr algn="just">
              <a:lnSpc>
                <a:spcPts val="3897"/>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4613">
            <a:off x="-3923104" y="38432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8776466" y="11355025"/>
            <a:ext cx="14044299" cy="331956"/>
          </a:xfrm>
          <a:custGeom>
            <a:avLst/>
            <a:gdLst/>
            <a:ahLst/>
            <a:cxnLst/>
            <a:rect r="r" b="b" t="t" l="l"/>
            <a:pathLst>
              <a:path h="331956" w="14044299">
                <a:moveTo>
                  <a:pt x="0" y="0"/>
                </a:moveTo>
                <a:lnTo>
                  <a:pt x="14044300" y="0"/>
                </a:lnTo>
                <a:lnTo>
                  <a:pt x="14044300"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2890328" y="1524656"/>
            <a:ext cx="10189465" cy="8549365"/>
            <a:chOff x="0" y="0"/>
            <a:chExt cx="2683645" cy="2251685"/>
          </a:xfrm>
        </p:grpSpPr>
        <p:sp>
          <p:nvSpPr>
            <p:cNvPr name="Freeform 8" id="8"/>
            <p:cNvSpPr/>
            <p:nvPr/>
          </p:nvSpPr>
          <p:spPr>
            <a:xfrm flipH="false" flipV="false" rot="0">
              <a:off x="0" y="0"/>
              <a:ext cx="2683645" cy="2251685"/>
            </a:xfrm>
            <a:custGeom>
              <a:avLst/>
              <a:gdLst/>
              <a:ahLst/>
              <a:cxnLst/>
              <a:rect r="r" b="b" t="t" l="l"/>
              <a:pathLst>
                <a:path h="2251685" w="2683645">
                  <a:moveTo>
                    <a:pt x="0" y="0"/>
                  </a:moveTo>
                  <a:lnTo>
                    <a:pt x="2683645" y="0"/>
                  </a:lnTo>
                  <a:lnTo>
                    <a:pt x="2683645" y="2251685"/>
                  </a:lnTo>
                  <a:lnTo>
                    <a:pt x="0" y="2251685"/>
                  </a:lnTo>
                  <a:close/>
                </a:path>
              </a:pathLst>
            </a:custGeom>
            <a:solidFill>
              <a:srgbClr val="293675"/>
            </a:solidFill>
          </p:spPr>
        </p:sp>
        <p:sp>
          <p:nvSpPr>
            <p:cNvPr name="TextBox 9" id="9"/>
            <p:cNvSpPr txBox="true"/>
            <p:nvPr/>
          </p:nvSpPr>
          <p:spPr>
            <a:xfrm>
              <a:off x="0" y="-19050"/>
              <a:ext cx="2683645" cy="2270735"/>
            </a:xfrm>
            <a:prstGeom prst="rect">
              <a:avLst/>
            </a:prstGeom>
          </p:spPr>
          <p:txBody>
            <a:bodyPr anchor="ctr" rtlCol="false" tIns="50800" lIns="50800" bIns="50800" rIns="50800"/>
            <a:lstStyle/>
            <a:p>
              <a:pPr algn="ctr">
                <a:lnSpc>
                  <a:spcPts val="1869"/>
                </a:lnSpc>
              </a:pPr>
            </a:p>
          </p:txBody>
        </p:sp>
      </p:grpSp>
      <p:sp>
        <p:nvSpPr>
          <p:cNvPr name="TextBox 10" id="10"/>
          <p:cNvSpPr txBox="true"/>
          <p:nvPr/>
        </p:nvSpPr>
        <p:spPr>
          <a:xfrm rot="0">
            <a:off x="3495800" y="1812418"/>
            <a:ext cx="6140253" cy="1045083"/>
          </a:xfrm>
          <a:prstGeom prst="rect">
            <a:avLst/>
          </a:prstGeom>
        </p:spPr>
        <p:txBody>
          <a:bodyPr anchor="t" rtlCol="false" tIns="0" lIns="0" bIns="0" rIns="0">
            <a:spAutoFit/>
          </a:bodyPr>
          <a:lstStyle/>
          <a:p>
            <a:pPr algn="l">
              <a:lnSpc>
                <a:spcPts val="8316"/>
              </a:lnSpc>
            </a:pPr>
            <a:r>
              <a:rPr lang="en-US" sz="6600">
                <a:solidFill>
                  <a:srgbClr val="FFFFFF"/>
                </a:solidFill>
                <a:latin typeface="Roboto Bold"/>
              </a:rPr>
              <a:t>Solution is CNN</a:t>
            </a:r>
          </a:p>
        </p:txBody>
      </p:sp>
      <p:sp>
        <p:nvSpPr>
          <p:cNvPr name="TextBox 11" id="11"/>
          <p:cNvSpPr txBox="true"/>
          <p:nvPr/>
        </p:nvSpPr>
        <p:spPr>
          <a:xfrm rot="0">
            <a:off x="3193064" y="3030072"/>
            <a:ext cx="9583993" cy="5469925"/>
          </a:xfrm>
          <a:prstGeom prst="rect">
            <a:avLst/>
          </a:prstGeom>
        </p:spPr>
        <p:txBody>
          <a:bodyPr anchor="t" rtlCol="false" tIns="0" lIns="0" bIns="0" rIns="0">
            <a:spAutoFit/>
          </a:bodyPr>
          <a:lstStyle/>
          <a:p>
            <a:pPr algn="just">
              <a:lnSpc>
                <a:spcPts val="3897"/>
              </a:lnSpc>
            </a:pPr>
            <a:r>
              <a:rPr lang="en-US" sz="2783">
                <a:solidFill>
                  <a:srgbClr val="FFFFFF"/>
                </a:solidFill>
                <a:latin typeface="Kollektif"/>
              </a:rPr>
              <a:t>Robustness to Evasion Techniques</a:t>
            </a:r>
          </a:p>
          <a:p>
            <a:pPr algn="just" marL="601037" indent="-300519" lvl="1">
              <a:lnSpc>
                <a:spcPts val="3897"/>
              </a:lnSpc>
              <a:buFont typeface="Arial"/>
              <a:buChar char="•"/>
            </a:pPr>
            <a:r>
              <a:rPr lang="en-US" sz="2783">
                <a:solidFill>
                  <a:srgbClr val="FFFFFF"/>
                </a:solidFill>
                <a:latin typeface="Kollektif"/>
              </a:rPr>
              <a:t>Obfuscation Resilience: CNNs can identify underlying patterns in obfuscated or packed code that are not affected by superficial changes.</a:t>
            </a:r>
          </a:p>
          <a:p>
            <a:pPr algn="just" marL="1202075" indent="-400692" lvl="2">
              <a:lnSpc>
                <a:spcPts val="3897"/>
              </a:lnSpc>
              <a:buFont typeface="Arial"/>
              <a:buChar char="⚬"/>
            </a:pPr>
            <a:r>
              <a:rPr lang="en-US" sz="2783">
                <a:solidFill>
                  <a:srgbClr val="FFFFFF"/>
                </a:solidFill>
                <a:latin typeface="Kollektif"/>
              </a:rPr>
              <a:t>Visual Pattern Recognition: Converting bytecode to images allows CNNs to recognize visual patterns that remain consistent despite code obfuscation.</a:t>
            </a:r>
          </a:p>
          <a:p>
            <a:pPr algn="just">
              <a:lnSpc>
                <a:spcPts val="3897"/>
              </a:lnSpc>
            </a:pPr>
          </a:p>
          <a:p>
            <a:pPr algn="just">
              <a:lnSpc>
                <a:spcPts val="3897"/>
              </a:lnSpc>
            </a:pPr>
            <a:r>
              <a:rPr lang="en-US" sz="2783">
                <a:solidFill>
                  <a:srgbClr val="FFFFFF"/>
                </a:solidFill>
                <a:latin typeface="Kollektif"/>
              </a:rPr>
              <a:t>Reference: "Android malware detection method based on bytecode image," Ding et al., 2020.</a:t>
            </a:r>
          </a:p>
          <a:p>
            <a:pPr algn="just">
              <a:lnSpc>
                <a:spcPts val="3897"/>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24613">
            <a:off x="-3923104" y="3843214"/>
            <a:ext cx="9735137" cy="8435994"/>
          </a:xfrm>
          <a:custGeom>
            <a:avLst/>
            <a:gdLst/>
            <a:ahLst/>
            <a:cxnLst/>
            <a:rect r="r" b="b" t="t" l="l"/>
            <a:pathLst>
              <a:path h="8435994" w="9735137">
                <a:moveTo>
                  <a:pt x="0" y="0"/>
                </a:moveTo>
                <a:lnTo>
                  <a:pt x="9735136" y="0"/>
                </a:lnTo>
                <a:lnTo>
                  <a:pt x="9735136" y="8435994"/>
                </a:lnTo>
                <a:lnTo>
                  <a:pt x="0" y="84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92315" y="612415"/>
            <a:ext cx="559181" cy="296366"/>
          </a:xfrm>
          <a:custGeom>
            <a:avLst/>
            <a:gdLst/>
            <a:ahLst/>
            <a:cxnLst/>
            <a:rect r="r" b="b" t="t" l="l"/>
            <a:pathLst>
              <a:path h="296366" w="559181">
                <a:moveTo>
                  <a:pt x="0" y="0"/>
                </a:moveTo>
                <a:lnTo>
                  <a:pt x="559182" y="0"/>
                </a:lnTo>
                <a:lnTo>
                  <a:pt x="559182" y="296366"/>
                </a:lnTo>
                <a:lnTo>
                  <a:pt x="0" y="2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3309" y="1268486"/>
            <a:ext cx="6873872" cy="162473"/>
          </a:xfrm>
          <a:custGeom>
            <a:avLst/>
            <a:gdLst/>
            <a:ahLst/>
            <a:cxnLst/>
            <a:rect r="r" b="b" t="t" l="l"/>
            <a:pathLst>
              <a:path h="162473" w="6873872">
                <a:moveTo>
                  <a:pt x="0" y="0"/>
                </a:moveTo>
                <a:lnTo>
                  <a:pt x="6873873" y="0"/>
                </a:lnTo>
                <a:lnTo>
                  <a:pt x="6873873" y="162473"/>
                </a:lnTo>
                <a:lnTo>
                  <a:pt x="0" y="1624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8776466" y="11355025"/>
            <a:ext cx="14044299" cy="331956"/>
          </a:xfrm>
          <a:custGeom>
            <a:avLst/>
            <a:gdLst/>
            <a:ahLst/>
            <a:cxnLst/>
            <a:rect r="r" b="b" t="t" l="l"/>
            <a:pathLst>
              <a:path h="331956" w="14044299">
                <a:moveTo>
                  <a:pt x="0" y="0"/>
                </a:moveTo>
                <a:lnTo>
                  <a:pt x="14044300" y="0"/>
                </a:lnTo>
                <a:lnTo>
                  <a:pt x="14044300" y="331956"/>
                </a:lnTo>
                <a:lnTo>
                  <a:pt x="0" y="33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13079793" y="1524656"/>
            <a:ext cx="14189483" cy="335388"/>
          </a:xfrm>
          <a:custGeom>
            <a:avLst/>
            <a:gdLst/>
            <a:ahLst/>
            <a:cxnLst/>
            <a:rect r="r" b="b" t="t" l="l"/>
            <a:pathLst>
              <a:path h="335388" w="14189483">
                <a:moveTo>
                  <a:pt x="0" y="0"/>
                </a:moveTo>
                <a:lnTo>
                  <a:pt x="14189483" y="0"/>
                </a:lnTo>
                <a:lnTo>
                  <a:pt x="14189483" y="335387"/>
                </a:lnTo>
                <a:lnTo>
                  <a:pt x="0" y="3353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2890328" y="1524656"/>
            <a:ext cx="10189465" cy="8549365"/>
            <a:chOff x="0" y="0"/>
            <a:chExt cx="2683645" cy="2251685"/>
          </a:xfrm>
        </p:grpSpPr>
        <p:sp>
          <p:nvSpPr>
            <p:cNvPr name="Freeform 8" id="8"/>
            <p:cNvSpPr/>
            <p:nvPr/>
          </p:nvSpPr>
          <p:spPr>
            <a:xfrm flipH="false" flipV="false" rot="0">
              <a:off x="0" y="0"/>
              <a:ext cx="2683645" cy="2251685"/>
            </a:xfrm>
            <a:custGeom>
              <a:avLst/>
              <a:gdLst/>
              <a:ahLst/>
              <a:cxnLst/>
              <a:rect r="r" b="b" t="t" l="l"/>
              <a:pathLst>
                <a:path h="2251685" w="2683645">
                  <a:moveTo>
                    <a:pt x="0" y="0"/>
                  </a:moveTo>
                  <a:lnTo>
                    <a:pt x="2683645" y="0"/>
                  </a:lnTo>
                  <a:lnTo>
                    <a:pt x="2683645" y="2251685"/>
                  </a:lnTo>
                  <a:lnTo>
                    <a:pt x="0" y="2251685"/>
                  </a:lnTo>
                  <a:close/>
                </a:path>
              </a:pathLst>
            </a:custGeom>
            <a:solidFill>
              <a:srgbClr val="00204A"/>
            </a:solidFill>
          </p:spPr>
        </p:sp>
        <p:sp>
          <p:nvSpPr>
            <p:cNvPr name="TextBox 9" id="9"/>
            <p:cNvSpPr txBox="true"/>
            <p:nvPr/>
          </p:nvSpPr>
          <p:spPr>
            <a:xfrm>
              <a:off x="0" y="-19050"/>
              <a:ext cx="2683645" cy="2270735"/>
            </a:xfrm>
            <a:prstGeom prst="rect">
              <a:avLst/>
            </a:prstGeom>
          </p:spPr>
          <p:txBody>
            <a:bodyPr anchor="ctr" rtlCol="false" tIns="50800" lIns="50800" bIns="50800" rIns="50800"/>
            <a:lstStyle/>
            <a:p>
              <a:pPr algn="ctr">
                <a:lnSpc>
                  <a:spcPts val="1869"/>
                </a:lnSpc>
              </a:pPr>
            </a:p>
          </p:txBody>
        </p:sp>
      </p:grpSp>
      <p:sp>
        <p:nvSpPr>
          <p:cNvPr name="TextBox 10" id="10"/>
          <p:cNvSpPr txBox="true"/>
          <p:nvPr/>
        </p:nvSpPr>
        <p:spPr>
          <a:xfrm rot="0">
            <a:off x="3495800" y="1812418"/>
            <a:ext cx="6140253" cy="1045083"/>
          </a:xfrm>
          <a:prstGeom prst="rect">
            <a:avLst/>
          </a:prstGeom>
        </p:spPr>
        <p:txBody>
          <a:bodyPr anchor="t" rtlCol="false" tIns="0" lIns="0" bIns="0" rIns="0">
            <a:spAutoFit/>
          </a:bodyPr>
          <a:lstStyle/>
          <a:p>
            <a:pPr algn="l">
              <a:lnSpc>
                <a:spcPts val="8316"/>
              </a:lnSpc>
            </a:pPr>
            <a:r>
              <a:rPr lang="en-US" sz="6600">
                <a:solidFill>
                  <a:srgbClr val="FFFFFF"/>
                </a:solidFill>
                <a:latin typeface="Roboto Bold"/>
              </a:rPr>
              <a:t>Solution is CNN</a:t>
            </a:r>
          </a:p>
        </p:txBody>
      </p:sp>
      <p:sp>
        <p:nvSpPr>
          <p:cNvPr name="TextBox 11" id="11"/>
          <p:cNvSpPr txBox="true"/>
          <p:nvPr/>
        </p:nvSpPr>
        <p:spPr>
          <a:xfrm rot="0">
            <a:off x="3193064" y="3030072"/>
            <a:ext cx="9583993" cy="5469925"/>
          </a:xfrm>
          <a:prstGeom prst="rect">
            <a:avLst/>
          </a:prstGeom>
        </p:spPr>
        <p:txBody>
          <a:bodyPr anchor="t" rtlCol="false" tIns="0" lIns="0" bIns="0" rIns="0">
            <a:spAutoFit/>
          </a:bodyPr>
          <a:lstStyle/>
          <a:p>
            <a:pPr algn="just">
              <a:lnSpc>
                <a:spcPts val="3897"/>
              </a:lnSpc>
            </a:pPr>
            <a:r>
              <a:rPr lang="en-US" sz="2783">
                <a:solidFill>
                  <a:srgbClr val="FFFFFF"/>
                </a:solidFill>
                <a:latin typeface="Kollektif"/>
              </a:rPr>
              <a:t>Scalability and Efficiency</a:t>
            </a:r>
          </a:p>
          <a:p>
            <a:pPr algn="just" marL="601037" indent="-300519" lvl="1">
              <a:lnSpc>
                <a:spcPts val="3897"/>
              </a:lnSpc>
              <a:buFont typeface="Arial"/>
              <a:buChar char="•"/>
            </a:pPr>
            <a:r>
              <a:rPr lang="en-US" sz="2783">
                <a:solidFill>
                  <a:srgbClr val="FFFFFF"/>
                </a:solidFill>
                <a:latin typeface="Kollektif"/>
              </a:rPr>
              <a:t>Large-Scale Data Handling: CNNs are designed to process large volumes of data efficiently, making them suitable for analyzing extensive malware datasets.</a:t>
            </a:r>
          </a:p>
          <a:p>
            <a:pPr algn="just" marL="1202075" indent="-400692" lvl="2">
              <a:lnSpc>
                <a:spcPts val="3897"/>
              </a:lnSpc>
              <a:buFont typeface="Arial"/>
              <a:buChar char="⚬"/>
            </a:pPr>
            <a:r>
              <a:rPr lang="en-US" sz="2783">
                <a:solidFill>
                  <a:srgbClr val="FFFFFF"/>
                </a:solidFill>
                <a:latin typeface="Kollektif"/>
              </a:rPr>
              <a:t>Par</a:t>
            </a:r>
            <a:r>
              <a:rPr lang="en-US" sz="2783">
                <a:solidFill>
                  <a:srgbClr val="FFFFFF"/>
                </a:solidFill>
                <a:latin typeface="Kollektif"/>
              </a:rPr>
              <a:t>allel Processing: Leveraging GPU acceleration enables faster training and inference times, critical for real-time malware detection.</a:t>
            </a:r>
          </a:p>
          <a:p>
            <a:pPr algn="just">
              <a:lnSpc>
                <a:spcPts val="3897"/>
              </a:lnSpc>
            </a:pPr>
          </a:p>
          <a:p>
            <a:pPr algn="just">
              <a:lnSpc>
                <a:spcPts val="3897"/>
              </a:lnSpc>
            </a:pPr>
            <a:r>
              <a:rPr lang="en-US" sz="2783">
                <a:solidFill>
                  <a:srgbClr val="FFFFFF"/>
                </a:solidFill>
                <a:latin typeface="Kollektif"/>
              </a:rPr>
              <a:t>Reference: "Malware detection by eating a whole exe," Raff et al., 2018.</a:t>
            </a:r>
          </a:p>
          <a:p>
            <a:pPr algn="just">
              <a:lnSpc>
                <a:spcPts val="3897"/>
              </a:lnSpc>
            </a:pPr>
          </a:p>
        </p:txBody>
      </p:sp>
    </p:spTree>
  </p:cSld>
  <p:clrMapOvr>
    <a:masterClrMapping/>
  </p:clrMapOvr>
  <p:transition spd="fast">
    <p:cover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DAGHGonTtyU</dc:identifier>
  <dcterms:modified xsi:type="dcterms:W3CDTF">2011-08-01T06:04:30Z</dcterms:modified>
  <cp:revision>1</cp:revision>
  <dc:title>seminar -canoztas</dc:title>
</cp:coreProperties>
</file>